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82" r:id="rId5"/>
    <p:sldId id="259" r:id="rId6"/>
    <p:sldId id="260" r:id="rId7"/>
    <p:sldId id="286" r:id="rId8"/>
    <p:sldId id="285" r:id="rId9"/>
    <p:sldId id="261" r:id="rId10"/>
    <p:sldId id="262" r:id="rId11"/>
    <p:sldId id="283" r:id="rId12"/>
    <p:sldId id="263" r:id="rId13"/>
    <p:sldId id="264" r:id="rId14"/>
    <p:sldId id="287" r:id="rId15"/>
    <p:sldId id="265" r:id="rId16"/>
    <p:sldId id="284" r:id="rId17"/>
    <p:sldId id="266" r:id="rId18"/>
    <p:sldId id="288" r:id="rId19"/>
    <p:sldId id="267" r:id="rId20"/>
    <p:sldId id="268" r:id="rId21"/>
    <p:sldId id="269" r:id="rId22"/>
    <p:sldId id="290" r:id="rId23"/>
    <p:sldId id="270" r:id="rId24"/>
    <p:sldId id="271" r:id="rId25"/>
    <p:sldId id="291" r:id="rId26"/>
    <p:sldId id="272" r:id="rId27"/>
    <p:sldId id="273" r:id="rId28"/>
    <p:sldId id="293" r:id="rId29"/>
    <p:sldId id="274" r:id="rId30"/>
    <p:sldId id="275" r:id="rId31"/>
    <p:sldId id="276" r:id="rId32"/>
    <p:sldId id="277" r:id="rId33"/>
    <p:sldId id="278" r:id="rId34"/>
    <p:sldId id="279" r:id="rId35"/>
    <p:sldId id="280" r:id="rId36"/>
    <p:sldId id="292" r:id="rId37"/>
    <p:sldId id="281" r:id="rId38"/>
  </p:sldIdLst>
  <p:sldSz cx="12192000" cy="6858000"/>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6" autoAdjust="0"/>
    <p:restoredTop sz="94660"/>
  </p:normalViewPr>
  <p:slideViewPr>
    <p:cSldViewPr snapToGrid="0">
      <p:cViewPr varScale="1">
        <p:scale>
          <a:sx n="81" d="100"/>
          <a:sy n="81" d="100"/>
        </p:scale>
        <p:origin x="62" y="13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Slajd tytułowy">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1051560" y="1432223"/>
            <a:ext cx="9966960" cy="3035808"/>
          </a:xfrm>
        </p:spPr>
        <p:txBody>
          <a:bodyPr anchor="ctr">
            <a:noAutofit/>
          </a:bodyPr>
          <a:lstStyle>
            <a:lvl1pPr algn="l">
              <a:lnSpc>
                <a:spcPct val="80000"/>
              </a:lnSpc>
              <a:defRPr sz="9600" cap="all" baseline="0">
                <a:blipFill dpi="0" rotWithShape="1">
                  <a:blip r:embed="rId4"/>
                  <a:srcRect/>
                  <a:tile tx="6350" ty="-127000" sx="65000" sy="64000" flip="none" algn="tl"/>
                </a:blipFill>
              </a:defRPr>
            </a:lvl1pPr>
          </a:lstStyle>
          <a:p>
            <a:r>
              <a:rPr lang="pl-PL" smtClean="0"/>
              <a:t>Kliknij, aby edytować styl</a:t>
            </a:r>
            <a:endParaRPr lang="en-US" dirty="0"/>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200">
                <a:solidFill>
                  <a:schemeClr val="tx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pl-PL" smtClean="0"/>
              <a:t>Kliknij, aby edytować styl wzorca podtytułu</a:t>
            </a:r>
            <a:endParaRPr lang="en-US" dirty="0"/>
          </a:p>
        </p:txBody>
      </p:sp>
      <p:sp>
        <p:nvSpPr>
          <p:cNvPr id="4" name="Date Placeholder 3"/>
          <p:cNvSpPr>
            <a:spLocks noGrp="1"/>
          </p:cNvSpPr>
          <p:nvPr>
            <p:ph type="dt" sz="half" idx="10"/>
          </p:nvPr>
        </p:nvSpPr>
        <p:spPr/>
        <p:txBody>
          <a:bodyPr/>
          <a:lstStyle/>
          <a:p>
            <a:fld id="{E74CF59B-B856-4558-86AA-CB4B9D15CF14}" type="datetimeFigureOut">
              <a:rPr lang="pl-PL" smtClean="0"/>
              <a:t>14.05.16</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a:xfrm>
            <a:off x="9592733" y="4289334"/>
            <a:ext cx="1193868" cy="640080"/>
          </a:xfrm>
        </p:spPr>
        <p:txBody>
          <a:bodyPr/>
          <a:lstStyle>
            <a:lvl1pPr>
              <a:defRPr sz="2800"/>
            </a:lvl1pPr>
          </a:lstStyle>
          <a:p>
            <a:fld id="{549D81F2-B7AF-4FDD-B2C6-D5CC493068D3}" type="slidenum">
              <a:rPr lang="pl-PL" smtClean="0"/>
              <a:t>‹#›</a:t>
            </a:fld>
            <a:endParaRPr lang="pl-PL"/>
          </a:p>
        </p:txBody>
      </p:sp>
    </p:spTree>
    <p:extLst>
      <p:ext uri="{BB962C8B-B14F-4D97-AF65-F5344CB8AC3E}">
        <p14:creationId xmlns:p14="http://schemas.microsoft.com/office/powerpoint/2010/main" val="19288990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smtClean="0"/>
              <a:t>Kliknij, aby edytować styl</a:t>
            </a:r>
            <a:endParaRPr lang="en-US" dirty="0"/>
          </a:p>
        </p:txBody>
      </p:sp>
      <p:sp>
        <p:nvSpPr>
          <p:cNvPr id="3" name="Vertical Text Placeholder 2"/>
          <p:cNvSpPr>
            <a:spLocks noGrp="1"/>
          </p:cNvSpPr>
          <p:nvPr>
            <p:ph type="body" orient="vert" idx="1"/>
          </p:nvPr>
        </p:nvSpPr>
        <p:spPr/>
        <p:txBody>
          <a:bodyPr vert="eaVert"/>
          <a:lstStyle/>
          <a:p>
            <a:pPr lvl="0"/>
            <a:r>
              <a:rPr lang="pl-PL" smtClean="0"/>
              <a:t>Edytuj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Date Placeholder 3"/>
          <p:cNvSpPr>
            <a:spLocks noGrp="1"/>
          </p:cNvSpPr>
          <p:nvPr>
            <p:ph type="dt" sz="half" idx="10"/>
          </p:nvPr>
        </p:nvSpPr>
        <p:spPr/>
        <p:txBody>
          <a:bodyPr/>
          <a:lstStyle/>
          <a:p>
            <a:fld id="{E74CF59B-B856-4558-86AA-CB4B9D15CF14}" type="datetimeFigureOut">
              <a:rPr lang="pl-PL" smtClean="0"/>
              <a:t>14.05.16</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549D81F2-B7AF-4FDD-B2C6-D5CC493068D3}" type="slidenum">
              <a:rPr lang="pl-PL" smtClean="0"/>
              <a:t>‹#›</a:t>
            </a:fld>
            <a:endParaRPr lang="pl-PL"/>
          </a:p>
        </p:txBody>
      </p:sp>
    </p:spTree>
    <p:extLst>
      <p:ext uri="{BB962C8B-B14F-4D97-AF65-F5344CB8AC3E}">
        <p14:creationId xmlns:p14="http://schemas.microsoft.com/office/powerpoint/2010/main" val="5229929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pl-PL" smtClean="0"/>
              <a:t>Kliknij, aby edytować styl</a:t>
            </a:r>
            <a:endParaRPr lang="en-US" dirty="0"/>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pl-PL" smtClean="0"/>
              <a:t>Edytuj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Date Placeholder 3"/>
          <p:cNvSpPr>
            <a:spLocks noGrp="1"/>
          </p:cNvSpPr>
          <p:nvPr>
            <p:ph type="dt" sz="half" idx="10"/>
          </p:nvPr>
        </p:nvSpPr>
        <p:spPr/>
        <p:txBody>
          <a:bodyPr/>
          <a:lstStyle/>
          <a:p>
            <a:fld id="{E74CF59B-B856-4558-86AA-CB4B9D15CF14}" type="datetimeFigureOut">
              <a:rPr lang="pl-PL" smtClean="0"/>
              <a:t>14.05.16</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549D81F2-B7AF-4FDD-B2C6-D5CC493068D3}" type="slidenum">
              <a:rPr lang="pl-PL" smtClean="0"/>
              <a:t>‹#›</a:t>
            </a:fld>
            <a:endParaRPr lang="pl-PL"/>
          </a:p>
        </p:txBody>
      </p:sp>
    </p:spTree>
    <p:extLst>
      <p:ext uri="{BB962C8B-B14F-4D97-AF65-F5344CB8AC3E}">
        <p14:creationId xmlns:p14="http://schemas.microsoft.com/office/powerpoint/2010/main" val="30903380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smtClean="0"/>
              <a:t>Kliknij, aby edytować styl</a:t>
            </a:r>
            <a:endParaRPr lang="en-US" dirty="0"/>
          </a:p>
        </p:txBody>
      </p:sp>
      <p:sp>
        <p:nvSpPr>
          <p:cNvPr id="3" name="Content Placeholder 2"/>
          <p:cNvSpPr>
            <a:spLocks noGrp="1"/>
          </p:cNvSpPr>
          <p:nvPr>
            <p:ph idx="1"/>
          </p:nvPr>
        </p:nvSpPr>
        <p:spPr/>
        <p:txBody>
          <a:bodyPr/>
          <a:lstStyle/>
          <a:p>
            <a:pPr lvl="0"/>
            <a:r>
              <a:rPr lang="pl-PL" smtClean="0"/>
              <a:t>Edytuj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Date Placeholder 3"/>
          <p:cNvSpPr>
            <a:spLocks noGrp="1"/>
          </p:cNvSpPr>
          <p:nvPr>
            <p:ph type="dt" sz="half" idx="10"/>
          </p:nvPr>
        </p:nvSpPr>
        <p:spPr/>
        <p:txBody>
          <a:bodyPr/>
          <a:lstStyle/>
          <a:p>
            <a:fld id="{E74CF59B-B856-4558-86AA-CB4B9D15CF14}" type="datetimeFigureOut">
              <a:rPr lang="pl-PL" smtClean="0"/>
              <a:t>14.05.16</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549D81F2-B7AF-4FDD-B2C6-D5CC493068D3}" type="slidenum">
              <a:rPr lang="pl-PL" smtClean="0"/>
              <a:t>‹#›</a:t>
            </a:fld>
            <a:endParaRPr lang="pl-PL"/>
          </a:p>
        </p:txBody>
      </p:sp>
    </p:spTree>
    <p:extLst>
      <p:ext uri="{BB962C8B-B14F-4D97-AF65-F5344CB8AC3E}">
        <p14:creationId xmlns:p14="http://schemas.microsoft.com/office/powerpoint/2010/main" val="9128391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Nagłówek sekcji">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167128" y="1225296"/>
            <a:ext cx="9281160" cy="3520440"/>
          </a:xfrm>
        </p:spPr>
        <p:txBody>
          <a:bodyPr anchor="ctr">
            <a:normAutofit/>
          </a:bodyPr>
          <a:lstStyle>
            <a:lvl1pPr>
              <a:lnSpc>
                <a:spcPct val="80000"/>
              </a:lnSpc>
              <a:defRPr sz="8000" b="0"/>
            </a:lvl1pPr>
          </a:lstStyle>
          <a:p>
            <a:r>
              <a:rPr lang="pl-PL" smtClean="0"/>
              <a:t>Kliknij, aby edytować styl</a:t>
            </a:r>
            <a:endParaRPr lang="en-US" dirty="0"/>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smtClean="0"/>
              <a:t>Edytuj style wzorca tekstu</a:t>
            </a:r>
          </a:p>
        </p:txBody>
      </p:sp>
      <p:sp>
        <p:nvSpPr>
          <p:cNvPr id="4" name="Date Placeholder 3"/>
          <p:cNvSpPr>
            <a:spLocks noGrp="1"/>
          </p:cNvSpPr>
          <p:nvPr>
            <p:ph type="dt" sz="half" idx="10"/>
          </p:nvPr>
        </p:nvSpPr>
        <p:spPr>
          <a:xfrm>
            <a:off x="8593667" y="6272784"/>
            <a:ext cx="2644309" cy="365125"/>
          </a:xfrm>
        </p:spPr>
        <p:txBody>
          <a:bodyPr/>
          <a:lstStyle/>
          <a:p>
            <a:fld id="{E74CF59B-B856-4558-86AA-CB4B9D15CF14}" type="datetimeFigureOut">
              <a:rPr lang="pl-PL" smtClean="0"/>
              <a:t>14.05.16</a:t>
            </a:fld>
            <a:endParaRPr lang="pl-PL"/>
          </a:p>
        </p:txBody>
      </p:sp>
      <p:sp>
        <p:nvSpPr>
          <p:cNvPr id="5" name="Footer Placeholder 4"/>
          <p:cNvSpPr>
            <a:spLocks noGrp="1"/>
          </p:cNvSpPr>
          <p:nvPr>
            <p:ph type="ftr" sz="quarter" idx="11"/>
          </p:nvPr>
        </p:nvSpPr>
        <p:spPr>
          <a:xfrm>
            <a:off x="2182708" y="6272784"/>
            <a:ext cx="6327648" cy="365125"/>
          </a:xfrm>
        </p:spPr>
        <p:txBody>
          <a:bodyPr/>
          <a:lstStyle/>
          <a:p>
            <a:endParaRPr lang="pl-PL"/>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fld id="{549D81F2-B7AF-4FDD-B2C6-D5CC493068D3}" type="slidenum">
              <a:rPr lang="pl-PL" smtClean="0"/>
              <a:t>‹#›</a:t>
            </a:fld>
            <a:endParaRPr lang="pl-PL"/>
          </a:p>
        </p:txBody>
      </p:sp>
    </p:spTree>
    <p:extLst>
      <p:ext uri="{BB962C8B-B14F-4D97-AF65-F5344CB8AC3E}">
        <p14:creationId xmlns:p14="http://schemas.microsoft.com/office/powerpoint/2010/main" val="32273645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smtClean="0"/>
              <a:t>Kliknij, aby edytować styl</a:t>
            </a:r>
            <a:endParaRPr lang="en-US" dirty="0"/>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pl-PL" smtClean="0"/>
              <a:t>Edytuj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pl-PL" smtClean="0"/>
              <a:t>Edytuj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5" name="Date Placeholder 4"/>
          <p:cNvSpPr>
            <a:spLocks noGrp="1"/>
          </p:cNvSpPr>
          <p:nvPr>
            <p:ph type="dt" sz="half" idx="10"/>
          </p:nvPr>
        </p:nvSpPr>
        <p:spPr/>
        <p:txBody>
          <a:bodyPr/>
          <a:lstStyle/>
          <a:p>
            <a:fld id="{E74CF59B-B856-4558-86AA-CB4B9D15CF14}" type="datetimeFigureOut">
              <a:rPr lang="pl-PL" smtClean="0"/>
              <a:t>14.05.16</a:t>
            </a:fld>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p>
            <a:fld id="{549D81F2-B7AF-4FDD-B2C6-D5CC493068D3}" type="slidenum">
              <a:rPr lang="pl-PL" smtClean="0"/>
              <a:t>‹#›</a:t>
            </a:fld>
            <a:endParaRPr lang="pl-PL"/>
          </a:p>
        </p:txBody>
      </p:sp>
    </p:spTree>
    <p:extLst>
      <p:ext uri="{BB962C8B-B14F-4D97-AF65-F5344CB8AC3E}">
        <p14:creationId xmlns:p14="http://schemas.microsoft.com/office/powerpoint/2010/main" val="33253518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pl-PL" smtClean="0"/>
              <a:t>Kliknij, aby edytować styl</a:t>
            </a:r>
            <a:endParaRPr lang="en-US" dirty="0"/>
          </a:p>
        </p:txBody>
      </p:sp>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Edytuj style wzorca tekstu</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pl-PL" smtClean="0"/>
              <a:t>Edytuj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Edytuj style wzorca tekstu</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pl-PL" smtClean="0"/>
              <a:t>Edytuj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7" name="Date Placeholder 6"/>
          <p:cNvSpPr>
            <a:spLocks noGrp="1"/>
          </p:cNvSpPr>
          <p:nvPr>
            <p:ph type="dt" sz="half" idx="10"/>
          </p:nvPr>
        </p:nvSpPr>
        <p:spPr/>
        <p:txBody>
          <a:bodyPr/>
          <a:lstStyle/>
          <a:p>
            <a:fld id="{E74CF59B-B856-4558-86AA-CB4B9D15CF14}" type="datetimeFigureOut">
              <a:rPr lang="pl-PL" smtClean="0"/>
              <a:t>14.05.16</a:t>
            </a:fld>
            <a:endParaRPr lang="pl-PL"/>
          </a:p>
        </p:txBody>
      </p:sp>
      <p:sp>
        <p:nvSpPr>
          <p:cNvPr id="8" name="Footer Placeholder 7"/>
          <p:cNvSpPr>
            <a:spLocks noGrp="1"/>
          </p:cNvSpPr>
          <p:nvPr>
            <p:ph type="ftr" sz="quarter" idx="11"/>
          </p:nvPr>
        </p:nvSpPr>
        <p:spPr/>
        <p:txBody>
          <a:bodyPr/>
          <a:lstStyle/>
          <a:p>
            <a:endParaRPr lang="pl-PL"/>
          </a:p>
        </p:txBody>
      </p:sp>
      <p:sp>
        <p:nvSpPr>
          <p:cNvPr id="9" name="Slide Number Placeholder 8"/>
          <p:cNvSpPr>
            <a:spLocks noGrp="1"/>
          </p:cNvSpPr>
          <p:nvPr>
            <p:ph type="sldNum" sz="quarter" idx="12"/>
          </p:nvPr>
        </p:nvSpPr>
        <p:spPr/>
        <p:txBody>
          <a:bodyPr/>
          <a:lstStyle/>
          <a:p>
            <a:fld id="{549D81F2-B7AF-4FDD-B2C6-D5CC493068D3}" type="slidenum">
              <a:rPr lang="pl-PL" smtClean="0"/>
              <a:t>‹#›</a:t>
            </a:fld>
            <a:endParaRPr lang="pl-PL"/>
          </a:p>
        </p:txBody>
      </p:sp>
    </p:spTree>
    <p:extLst>
      <p:ext uri="{BB962C8B-B14F-4D97-AF65-F5344CB8AC3E}">
        <p14:creationId xmlns:p14="http://schemas.microsoft.com/office/powerpoint/2010/main" val="2446322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pl-PL" smtClean="0"/>
              <a:t>Kliknij, aby edytować styl</a:t>
            </a:r>
            <a:endParaRPr lang="en-US" dirty="0"/>
          </a:p>
        </p:txBody>
      </p:sp>
      <p:sp>
        <p:nvSpPr>
          <p:cNvPr id="3" name="Date Placeholder 2"/>
          <p:cNvSpPr>
            <a:spLocks noGrp="1"/>
          </p:cNvSpPr>
          <p:nvPr>
            <p:ph type="dt" sz="half" idx="10"/>
          </p:nvPr>
        </p:nvSpPr>
        <p:spPr/>
        <p:txBody>
          <a:bodyPr/>
          <a:lstStyle/>
          <a:p>
            <a:fld id="{E74CF59B-B856-4558-86AA-CB4B9D15CF14}" type="datetimeFigureOut">
              <a:rPr lang="pl-PL" smtClean="0"/>
              <a:t>14.05.16</a:t>
            </a:fld>
            <a:endParaRPr lang="pl-PL"/>
          </a:p>
        </p:txBody>
      </p:sp>
      <p:sp>
        <p:nvSpPr>
          <p:cNvPr id="4" name="Footer Placeholder 3"/>
          <p:cNvSpPr>
            <a:spLocks noGrp="1"/>
          </p:cNvSpPr>
          <p:nvPr>
            <p:ph type="ftr" sz="quarter" idx="11"/>
          </p:nvPr>
        </p:nvSpPr>
        <p:spPr/>
        <p:txBody>
          <a:bodyPr/>
          <a:lstStyle/>
          <a:p>
            <a:endParaRPr lang="pl-PL"/>
          </a:p>
        </p:txBody>
      </p:sp>
      <p:sp>
        <p:nvSpPr>
          <p:cNvPr id="5" name="Slide Number Placeholder 4"/>
          <p:cNvSpPr>
            <a:spLocks noGrp="1"/>
          </p:cNvSpPr>
          <p:nvPr>
            <p:ph type="sldNum" sz="quarter" idx="12"/>
          </p:nvPr>
        </p:nvSpPr>
        <p:spPr/>
        <p:txBody>
          <a:bodyPr/>
          <a:lstStyle/>
          <a:p>
            <a:fld id="{549D81F2-B7AF-4FDD-B2C6-D5CC493068D3}" type="slidenum">
              <a:rPr lang="pl-PL" smtClean="0"/>
              <a:t>‹#›</a:t>
            </a:fld>
            <a:endParaRPr lang="pl-PL"/>
          </a:p>
        </p:txBody>
      </p:sp>
    </p:spTree>
    <p:extLst>
      <p:ext uri="{BB962C8B-B14F-4D97-AF65-F5344CB8AC3E}">
        <p14:creationId xmlns:p14="http://schemas.microsoft.com/office/powerpoint/2010/main" val="38629728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4CF59B-B856-4558-86AA-CB4B9D15CF14}" type="datetimeFigureOut">
              <a:rPr lang="pl-PL" smtClean="0"/>
              <a:t>14.05.16</a:t>
            </a:fld>
            <a:endParaRPr lang="pl-PL"/>
          </a:p>
        </p:txBody>
      </p:sp>
      <p:sp>
        <p:nvSpPr>
          <p:cNvPr id="3" name="Footer Placeholder 2"/>
          <p:cNvSpPr>
            <a:spLocks noGrp="1"/>
          </p:cNvSpPr>
          <p:nvPr>
            <p:ph type="ftr" sz="quarter" idx="11"/>
          </p:nvPr>
        </p:nvSpPr>
        <p:spPr/>
        <p:txBody>
          <a:bodyPr/>
          <a:lstStyle/>
          <a:p>
            <a:endParaRPr lang="pl-PL"/>
          </a:p>
        </p:txBody>
      </p:sp>
      <p:sp>
        <p:nvSpPr>
          <p:cNvPr id="4" name="Slide Number Placeholder 3"/>
          <p:cNvSpPr>
            <a:spLocks noGrp="1"/>
          </p:cNvSpPr>
          <p:nvPr>
            <p:ph type="sldNum" sz="quarter" idx="12"/>
          </p:nvPr>
        </p:nvSpPr>
        <p:spPr/>
        <p:txBody>
          <a:bodyPr/>
          <a:lstStyle/>
          <a:p>
            <a:fld id="{549D81F2-B7AF-4FDD-B2C6-D5CC493068D3}" type="slidenum">
              <a:rPr lang="pl-PL" smtClean="0"/>
              <a:t>‹#›</a:t>
            </a:fld>
            <a:endParaRPr lang="pl-PL"/>
          </a:p>
        </p:txBody>
      </p:sp>
    </p:spTree>
    <p:extLst>
      <p:ext uri="{BB962C8B-B14F-4D97-AF65-F5344CB8AC3E}">
        <p14:creationId xmlns:p14="http://schemas.microsoft.com/office/powerpoint/2010/main" val="24409204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Zawartość z podpisem">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pl-PL" smtClean="0"/>
              <a:t>Kliknij, aby edytować styl</a:t>
            </a:r>
            <a:endParaRPr lang="en-US" dirty="0"/>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pl-PL" smtClean="0"/>
              <a:t>Edytuj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Edytuj style wzorca tekstu</a:t>
            </a:r>
          </a:p>
        </p:txBody>
      </p:sp>
      <p:sp>
        <p:nvSpPr>
          <p:cNvPr id="5" name="Date Placeholder 4"/>
          <p:cNvSpPr>
            <a:spLocks noGrp="1"/>
          </p:cNvSpPr>
          <p:nvPr>
            <p:ph type="dt" sz="half" idx="10"/>
          </p:nvPr>
        </p:nvSpPr>
        <p:spPr/>
        <p:txBody>
          <a:bodyPr/>
          <a:lstStyle/>
          <a:p>
            <a:fld id="{E74CF59B-B856-4558-86AA-CB4B9D15CF14}" type="datetimeFigureOut">
              <a:rPr lang="pl-PL" smtClean="0"/>
              <a:t>14.05.16</a:t>
            </a:fld>
            <a:endParaRPr lang="pl-PL"/>
          </a:p>
        </p:txBody>
      </p:sp>
      <p:sp>
        <p:nvSpPr>
          <p:cNvPr id="6" name="Footer Placeholder 5"/>
          <p:cNvSpPr>
            <a:spLocks noGrp="1"/>
          </p:cNvSpPr>
          <p:nvPr>
            <p:ph type="ftr" sz="quarter" idx="11"/>
          </p:nvPr>
        </p:nvSpPr>
        <p:spPr/>
        <p:txBody>
          <a:bodyPr/>
          <a:lstStyle/>
          <a:p>
            <a:endParaRPr lang="pl-PL"/>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549D81F2-B7AF-4FDD-B2C6-D5CC493068D3}" type="slidenum">
              <a:rPr lang="pl-PL" smtClean="0"/>
              <a:t>‹#›</a:t>
            </a:fld>
            <a:endParaRPr lang="pl-PL"/>
          </a:p>
        </p:txBody>
      </p:sp>
    </p:spTree>
    <p:extLst>
      <p:ext uri="{BB962C8B-B14F-4D97-AF65-F5344CB8AC3E}">
        <p14:creationId xmlns:p14="http://schemas.microsoft.com/office/powerpoint/2010/main" val="8526248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Obraz z podpisem">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pl-PL" smtClean="0"/>
              <a:t>Kliknij, aby edytować styl</a:t>
            </a:r>
            <a:endParaRPr lang="en-US" dirty="0"/>
          </a:p>
        </p:txBody>
      </p:sp>
      <p:sp>
        <p:nvSpPr>
          <p:cNvPr id="3" name="Picture Placeholder 2"/>
          <p:cNvSpPr>
            <a:spLocks noGrp="1" noChangeAspect="1"/>
          </p:cNvSpPr>
          <p:nvPr>
            <p:ph type="pic" idx="1"/>
          </p:nvPr>
        </p:nvSpPr>
        <p:spPr>
          <a:xfrm>
            <a:off x="0" y="0"/>
            <a:ext cx="8303740" cy="6858000"/>
          </a:xfrm>
          <a:solidFill>
            <a:schemeClr val="tx2">
              <a:lumMod val="20000"/>
              <a:lumOff val="8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l-PL" smtClean="0"/>
              <a:t>Kliknij ikonę, aby dodać obraz</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Edytuj style wzorca tekstu</a:t>
            </a:r>
          </a:p>
        </p:txBody>
      </p:sp>
      <p:sp>
        <p:nvSpPr>
          <p:cNvPr id="5" name="Date Placeholder 4"/>
          <p:cNvSpPr>
            <a:spLocks noGrp="1"/>
          </p:cNvSpPr>
          <p:nvPr>
            <p:ph type="dt" sz="half" idx="10"/>
          </p:nvPr>
        </p:nvSpPr>
        <p:spPr/>
        <p:txBody>
          <a:bodyPr/>
          <a:lstStyle/>
          <a:p>
            <a:fld id="{E74CF59B-B856-4558-86AA-CB4B9D15CF14}" type="datetimeFigureOut">
              <a:rPr lang="pl-PL" smtClean="0"/>
              <a:t>14.05.16</a:t>
            </a:fld>
            <a:endParaRPr lang="pl-PL"/>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549D81F2-B7AF-4FDD-B2C6-D5CC493068D3}" type="slidenum">
              <a:rPr lang="pl-PL" smtClean="0"/>
              <a:t>‹#›</a:t>
            </a:fld>
            <a:endParaRPr lang="pl-PL"/>
          </a:p>
        </p:txBody>
      </p:sp>
    </p:spTree>
    <p:extLst>
      <p:ext uri="{BB962C8B-B14F-4D97-AF65-F5344CB8AC3E}">
        <p14:creationId xmlns:p14="http://schemas.microsoft.com/office/powerpoint/2010/main" val="7039048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pl-PL" smtClean="0"/>
              <a:t>Kliknij, aby edytować styl</a:t>
            </a:r>
            <a:endParaRPr lang="en-US" dirty="0"/>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pl-PL" smtClean="0"/>
              <a:t>Edytuj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tx2"/>
                </a:solidFill>
              </a:defRPr>
            </a:lvl1pPr>
          </a:lstStyle>
          <a:p>
            <a:fld id="{E74CF59B-B856-4558-86AA-CB4B9D15CF14}" type="datetimeFigureOut">
              <a:rPr lang="pl-PL" smtClean="0"/>
              <a:t>14.05.16</a:t>
            </a:fld>
            <a:endParaRPr lang="pl-PL"/>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tx2"/>
                </a:solidFill>
              </a:defRPr>
            </a:lvl1pPr>
          </a:lstStyle>
          <a:p>
            <a:endParaRPr lang="pl-PL"/>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rgbClr val="FFFFFF"/>
                </a:solidFill>
                <a:latin typeface="+mj-lt"/>
              </a:defRPr>
            </a:lvl1pPr>
          </a:lstStyle>
          <a:p>
            <a:fld id="{549D81F2-B7AF-4FDD-B2C6-D5CC493068D3}" type="slidenum">
              <a:rPr lang="pl-PL" smtClean="0"/>
              <a:t>‹#›</a:t>
            </a:fld>
            <a:endParaRPr lang="pl-PL"/>
          </a:p>
        </p:txBody>
      </p:sp>
    </p:spTree>
    <p:extLst>
      <p:ext uri="{BB962C8B-B14F-4D97-AF65-F5344CB8AC3E}">
        <p14:creationId xmlns:p14="http://schemas.microsoft.com/office/powerpoint/2010/main" val="278625309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5400" kern="1200" cap="all"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2" Type="http://schemas.openxmlformats.org/officeDocument/2006/relationships/hyperlink" Target="https://en.wikipedia.org/wiki/Gdynia"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1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18.png"/></Relationships>
</file>

<file path=ppt/slides/_rels/slide25.xml.rels><?xml version="1.0" encoding="UTF-8" standalone="yes"?>
<Relationships xmlns="http://schemas.openxmlformats.org/package/2006/relationships"><Relationship Id="rId2" Type="http://schemas.openxmlformats.org/officeDocument/2006/relationships/hyperlink" Target="https://en.wikipedia.org/wiki/Berlin_Tempelhof_Airport"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p:txBody>
          <a:bodyPr/>
          <a:lstStyle/>
          <a:p>
            <a:pPr algn="ctr"/>
            <a:r>
              <a:rPr lang="pl-PL" dirty="0" err="1" smtClean="0"/>
              <a:t>History</a:t>
            </a:r>
            <a:r>
              <a:rPr lang="pl-PL" dirty="0" smtClean="0"/>
              <a:t> of </a:t>
            </a:r>
            <a:r>
              <a:rPr lang="pl-PL" dirty="0" err="1" smtClean="0"/>
              <a:t>poland</a:t>
            </a:r>
            <a:r>
              <a:rPr lang="pl-PL" dirty="0" smtClean="0"/>
              <a:t/>
            </a:r>
            <a:br>
              <a:rPr lang="pl-PL" dirty="0" smtClean="0"/>
            </a:br>
            <a:r>
              <a:rPr lang="pl-PL" dirty="0" smtClean="0"/>
              <a:t>1945-2015 </a:t>
            </a:r>
            <a:r>
              <a:rPr lang="pl-PL" sz="2400" dirty="0" smtClean="0"/>
              <a:t>in 37 </a:t>
            </a:r>
            <a:r>
              <a:rPr lang="pl-PL" sz="2400" dirty="0" err="1"/>
              <a:t>s</a:t>
            </a:r>
            <a:r>
              <a:rPr lang="pl-PL" sz="2400" dirty="0" err="1" smtClean="0"/>
              <a:t>lides</a:t>
            </a:r>
            <a:endParaRPr lang="pl-PL" dirty="0"/>
          </a:p>
        </p:txBody>
      </p:sp>
      <p:sp>
        <p:nvSpPr>
          <p:cNvPr id="3" name="Podtytuł 2"/>
          <p:cNvSpPr>
            <a:spLocks noGrp="1"/>
          </p:cNvSpPr>
          <p:nvPr>
            <p:ph type="subTitle" idx="1"/>
          </p:nvPr>
        </p:nvSpPr>
        <p:spPr/>
        <p:txBody>
          <a:bodyPr/>
          <a:lstStyle/>
          <a:p>
            <a:pPr algn="ctr"/>
            <a:r>
              <a:rPr lang="pl-PL" dirty="0" smtClean="0"/>
              <a:t>Erasmus+ 70 </a:t>
            </a:r>
            <a:r>
              <a:rPr lang="pl-PL" dirty="0" err="1" smtClean="0"/>
              <a:t>years</a:t>
            </a:r>
            <a:r>
              <a:rPr lang="pl-PL" dirty="0" smtClean="0"/>
              <a:t> of </a:t>
            </a:r>
            <a:r>
              <a:rPr lang="pl-PL" dirty="0" err="1" smtClean="0"/>
              <a:t>European</a:t>
            </a:r>
            <a:r>
              <a:rPr lang="pl-PL" dirty="0" smtClean="0"/>
              <a:t> </a:t>
            </a:r>
            <a:r>
              <a:rPr lang="pl-PL" dirty="0" err="1" smtClean="0"/>
              <a:t>History</a:t>
            </a:r>
            <a:r>
              <a:rPr lang="pl-PL" dirty="0" smtClean="0"/>
              <a:t> 1945-2015</a:t>
            </a:r>
            <a:endParaRPr lang="pl-PL" dirty="0"/>
          </a:p>
        </p:txBody>
      </p:sp>
    </p:spTree>
    <p:extLst>
      <p:ext uri="{BB962C8B-B14F-4D97-AF65-F5344CB8AC3E}">
        <p14:creationId xmlns:p14="http://schemas.microsoft.com/office/powerpoint/2010/main" val="8719642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pPr algn="ctr"/>
            <a:r>
              <a:rPr lang="pl-PL" dirty="0" err="1" smtClean="0"/>
              <a:t>Polish</a:t>
            </a:r>
            <a:r>
              <a:rPr lang="pl-PL" dirty="0" smtClean="0"/>
              <a:t> 1970 </a:t>
            </a:r>
            <a:r>
              <a:rPr lang="pl-PL" dirty="0" err="1" smtClean="0"/>
              <a:t>protests</a:t>
            </a:r>
            <a:endParaRPr lang="pl-PL" dirty="0"/>
          </a:p>
        </p:txBody>
      </p:sp>
      <p:sp>
        <p:nvSpPr>
          <p:cNvPr id="4" name="Symbol zastępczy tekstu 3"/>
          <p:cNvSpPr>
            <a:spLocks noGrp="1"/>
          </p:cNvSpPr>
          <p:nvPr>
            <p:ph type="body" sz="half" idx="2"/>
          </p:nvPr>
        </p:nvSpPr>
        <p:spPr/>
        <p:txBody>
          <a:bodyPr/>
          <a:lstStyle/>
          <a:p>
            <a:pPr algn="ctr"/>
            <a:r>
              <a:rPr lang="en-US" dirty="0"/>
              <a:t>Polish 1970 protests in Gdynia: the body of </a:t>
            </a:r>
            <a:r>
              <a:rPr lang="en-US" dirty="0" err="1"/>
              <a:t>Janek</a:t>
            </a:r>
            <a:r>
              <a:rPr lang="en-US" dirty="0"/>
              <a:t> </a:t>
            </a:r>
            <a:r>
              <a:rPr lang="en-US" dirty="0" err="1"/>
              <a:t>Wiśniewski</a:t>
            </a:r>
            <a:r>
              <a:rPr lang="en-US" dirty="0"/>
              <a:t> (real name </a:t>
            </a:r>
            <a:r>
              <a:rPr lang="en-US" dirty="0" err="1"/>
              <a:t>Zbyszek</a:t>
            </a:r>
            <a:r>
              <a:rPr lang="en-US" dirty="0"/>
              <a:t> </a:t>
            </a:r>
            <a:r>
              <a:rPr lang="en-US" dirty="0" err="1"/>
              <a:t>Godlewski</a:t>
            </a:r>
            <a:r>
              <a:rPr lang="en-US" dirty="0"/>
              <a:t>) is carried by the demonstrators.</a:t>
            </a:r>
            <a:endParaRPr lang="pl-PL" dirty="0"/>
          </a:p>
        </p:txBody>
      </p:sp>
      <p:pic>
        <p:nvPicPr>
          <p:cNvPr id="6" name="Symbol zastępczy obrazu 5"/>
          <p:cNvPicPr>
            <a:picLocks noGrp="1" noChangeAspect="1"/>
          </p:cNvPicPr>
          <p:nvPr>
            <p:ph type="pic" idx="1"/>
          </p:nvPr>
        </p:nvPicPr>
        <p:blipFill>
          <a:blip r:embed="rId2">
            <a:extLst>
              <a:ext uri="{28A0092B-C50C-407E-A947-70E740481C1C}">
                <a14:useLocalDpi xmlns:a14="http://schemas.microsoft.com/office/drawing/2010/main" val="0"/>
              </a:ext>
            </a:extLst>
          </a:blip>
          <a:srcRect l="15944" r="15944"/>
          <a:stretch>
            <a:fillRect/>
          </a:stretch>
        </p:blipFill>
        <p:spPr/>
      </p:pic>
    </p:spTree>
    <p:extLst>
      <p:ext uri="{BB962C8B-B14F-4D97-AF65-F5344CB8AC3E}">
        <p14:creationId xmlns:p14="http://schemas.microsoft.com/office/powerpoint/2010/main" val="14104325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pPr algn="ctr"/>
            <a:r>
              <a:rPr lang="pl-PL" dirty="0" smtClean="0"/>
              <a:t>Song </a:t>
            </a:r>
            <a:r>
              <a:rPr lang="pl-PL" dirty="0" err="1" smtClean="0"/>
              <a:t>about</a:t>
            </a:r>
            <a:r>
              <a:rPr lang="pl-PL" dirty="0" smtClean="0"/>
              <a:t> </a:t>
            </a:r>
            <a:r>
              <a:rPr lang="pl-PL" dirty="0" err="1" smtClean="0"/>
              <a:t>Polish</a:t>
            </a:r>
            <a:r>
              <a:rPr lang="pl-PL" dirty="0" smtClean="0"/>
              <a:t> </a:t>
            </a:r>
            <a:r>
              <a:rPr lang="pl-PL" dirty="0" err="1" smtClean="0"/>
              <a:t>protests</a:t>
            </a:r>
            <a:r>
              <a:rPr lang="pl-PL" dirty="0" smtClean="0"/>
              <a:t> in 1970</a:t>
            </a:r>
            <a:endParaRPr lang="pl-PL" dirty="0"/>
          </a:p>
        </p:txBody>
      </p:sp>
      <p:pic>
        <p:nvPicPr>
          <p:cNvPr id="5" name="KRYSTYNA JANDA  [DownTube.pl]">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876005" y="685800"/>
            <a:ext cx="6692900" cy="5019675"/>
          </a:xfrm>
        </p:spPr>
      </p:pic>
      <p:sp>
        <p:nvSpPr>
          <p:cNvPr id="4" name="Symbol zastępczy tekstu 3"/>
          <p:cNvSpPr>
            <a:spLocks noGrp="1"/>
          </p:cNvSpPr>
          <p:nvPr>
            <p:ph type="body" sz="half" idx="2"/>
          </p:nvPr>
        </p:nvSpPr>
        <p:spPr/>
        <p:txBody>
          <a:bodyPr/>
          <a:lstStyle/>
          <a:p>
            <a:endParaRPr lang="pl-PL" dirty="0"/>
          </a:p>
        </p:txBody>
      </p:sp>
    </p:spTree>
    <p:extLst>
      <p:ext uri="{BB962C8B-B14F-4D97-AF65-F5344CB8AC3E}">
        <p14:creationId xmlns:p14="http://schemas.microsoft.com/office/powerpoint/2010/main" val="52781450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pPr algn="ctr"/>
            <a:r>
              <a:rPr lang="pl-PL" dirty="0" smtClean="0"/>
              <a:t>Gdynia monument</a:t>
            </a:r>
            <a:endParaRPr lang="pl-PL" dirty="0"/>
          </a:p>
        </p:txBody>
      </p:sp>
      <p:sp>
        <p:nvSpPr>
          <p:cNvPr id="4" name="Symbol zastępczy tekstu 3"/>
          <p:cNvSpPr>
            <a:spLocks noGrp="1"/>
          </p:cNvSpPr>
          <p:nvPr>
            <p:ph type="body" sz="half" idx="2"/>
          </p:nvPr>
        </p:nvSpPr>
        <p:spPr/>
        <p:txBody>
          <a:bodyPr>
            <a:normAutofit/>
          </a:bodyPr>
          <a:lstStyle/>
          <a:p>
            <a:r>
              <a:rPr lang="en-US" sz="1800" dirty="0"/>
              <a:t>Monument to victims of December 1970 in Gdynia</a:t>
            </a:r>
            <a:endParaRPr lang="pl-PL" sz="1800" dirty="0"/>
          </a:p>
        </p:txBody>
      </p:sp>
      <p:pic>
        <p:nvPicPr>
          <p:cNvPr id="6" name="Symbol zastępczy obrazu 5"/>
          <p:cNvPicPr>
            <a:picLocks noGrp="1" noChangeAspect="1"/>
          </p:cNvPicPr>
          <p:nvPr>
            <p:ph type="pic" idx="1"/>
          </p:nvPr>
        </p:nvPicPr>
        <p:blipFill>
          <a:blip r:embed="rId2">
            <a:extLst>
              <a:ext uri="{28A0092B-C50C-407E-A947-70E740481C1C}">
                <a14:useLocalDpi xmlns:a14="http://schemas.microsoft.com/office/drawing/2010/main" val="0"/>
              </a:ext>
            </a:extLst>
          </a:blip>
          <a:srcRect l="4383" r="4383"/>
          <a:stretch>
            <a:fillRect/>
          </a:stretch>
        </p:blipFill>
        <p:spPr/>
      </p:pic>
    </p:spTree>
    <p:extLst>
      <p:ext uri="{BB962C8B-B14F-4D97-AF65-F5344CB8AC3E}">
        <p14:creationId xmlns:p14="http://schemas.microsoft.com/office/powerpoint/2010/main" val="19553836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pPr algn="ctr"/>
            <a:r>
              <a:rPr lang="pl-PL" dirty="0" err="1" smtClean="0"/>
              <a:t>December</a:t>
            </a:r>
            <a:r>
              <a:rPr lang="pl-PL" dirty="0" smtClean="0"/>
              <a:t> 1970 in Gdynia</a:t>
            </a:r>
            <a:endParaRPr lang="pl-PL" dirty="0"/>
          </a:p>
        </p:txBody>
      </p:sp>
      <p:pic>
        <p:nvPicPr>
          <p:cNvPr id="4" name="Grudzień 1970 w Gdyni [DownTube.pl]">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540000" y="2093976"/>
            <a:ext cx="7061200" cy="4078224"/>
          </a:xfrm>
        </p:spPr>
      </p:pic>
    </p:spTree>
    <p:extLst>
      <p:ext uri="{BB962C8B-B14F-4D97-AF65-F5344CB8AC3E}">
        <p14:creationId xmlns:p14="http://schemas.microsoft.com/office/powerpoint/2010/main" val="168563628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pPr algn="ctr"/>
            <a:r>
              <a:rPr lang="pl-PL" dirty="0" smtClean="0"/>
              <a:t>Quiz </a:t>
            </a:r>
            <a:r>
              <a:rPr lang="pl-PL" dirty="0" err="1" smtClean="0"/>
              <a:t>question</a:t>
            </a:r>
            <a:endParaRPr lang="pl-PL" dirty="0"/>
          </a:p>
        </p:txBody>
      </p:sp>
      <p:sp>
        <p:nvSpPr>
          <p:cNvPr id="3" name="Symbol zastępczy zawartości 2"/>
          <p:cNvSpPr>
            <a:spLocks noGrp="1"/>
          </p:cNvSpPr>
          <p:nvPr>
            <p:ph idx="1"/>
          </p:nvPr>
        </p:nvSpPr>
        <p:spPr/>
        <p:txBody>
          <a:bodyPr>
            <a:normAutofit/>
          </a:bodyPr>
          <a:lstStyle/>
          <a:p>
            <a:pPr marL="0" indent="0">
              <a:buNone/>
            </a:pPr>
            <a:r>
              <a:rPr lang="pl-PL" sz="2400" b="1" dirty="0" smtClean="0"/>
              <a:t>Black </a:t>
            </a:r>
            <a:r>
              <a:rPr lang="pl-PL" sz="2400" b="1" dirty="0" err="1" smtClean="0"/>
              <a:t>Thursday</a:t>
            </a:r>
            <a:r>
              <a:rPr lang="pl-PL" sz="2400" b="1" dirty="0" smtClean="0"/>
              <a:t> was the </a:t>
            </a:r>
            <a:r>
              <a:rPr lang="pl-PL" sz="2400" b="1" dirty="0" err="1" smtClean="0"/>
              <a:t>day</a:t>
            </a:r>
            <a:r>
              <a:rPr lang="pl-PL" sz="2400" b="1" dirty="0" smtClean="0"/>
              <a:t> </a:t>
            </a:r>
            <a:r>
              <a:rPr lang="pl-PL" sz="2400" b="1" dirty="0" err="1" smtClean="0"/>
              <a:t>when</a:t>
            </a:r>
            <a:r>
              <a:rPr lang="pl-PL" sz="2400" b="1" dirty="0" smtClean="0"/>
              <a:t> </a:t>
            </a:r>
            <a:r>
              <a:rPr lang="en-US" sz="2400" dirty="0"/>
              <a:t>in </a:t>
            </a:r>
            <a:r>
              <a:rPr lang="en-US" sz="2400" dirty="0">
                <a:solidFill>
                  <a:schemeClr val="tx1">
                    <a:lumMod val="95000"/>
                    <a:lumOff val="5000"/>
                  </a:schemeClr>
                </a:solidFill>
                <a:hlinkClick r:id="rId2" tooltip="Gdynia"/>
              </a:rPr>
              <a:t>Gdynia</a:t>
            </a:r>
            <a:r>
              <a:rPr lang="en-US" sz="2400" dirty="0"/>
              <a:t> the soldiers had orders to stop workers returning to work and </a:t>
            </a:r>
            <a:r>
              <a:rPr lang="en-US" sz="2400" dirty="0" smtClean="0"/>
              <a:t>they </a:t>
            </a:r>
            <a:r>
              <a:rPr lang="en-US" sz="2400" dirty="0"/>
              <a:t>fired into the crowd of workers emerging from their trains; hundreds of workers were killed or wounded</a:t>
            </a:r>
            <a:r>
              <a:rPr lang="en-US" sz="2400" dirty="0" smtClean="0"/>
              <a:t>.</a:t>
            </a:r>
            <a:endParaRPr lang="pl-PL" sz="2400" dirty="0" smtClean="0"/>
          </a:p>
          <a:p>
            <a:pPr marL="0" indent="0">
              <a:buNone/>
            </a:pPr>
            <a:r>
              <a:rPr lang="pl-PL" sz="2400" dirty="0" err="1" smtClean="0"/>
              <a:t>When</a:t>
            </a:r>
            <a:r>
              <a:rPr lang="pl-PL" sz="2400" dirty="0" smtClean="0"/>
              <a:t> </a:t>
            </a:r>
            <a:r>
              <a:rPr lang="pl-PL" sz="2400" dirty="0" err="1" smtClean="0"/>
              <a:t>did</a:t>
            </a:r>
            <a:r>
              <a:rPr lang="pl-PL" sz="2400" dirty="0" smtClean="0"/>
              <a:t> Black </a:t>
            </a:r>
            <a:r>
              <a:rPr lang="pl-PL" sz="2400" dirty="0" err="1" smtClean="0"/>
              <a:t>Thursday</a:t>
            </a:r>
            <a:r>
              <a:rPr lang="pl-PL" sz="2400" dirty="0" smtClean="0"/>
              <a:t> </a:t>
            </a:r>
            <a:r>
              <a:rPr lang="pl-PL" sz="2400" dirty="0" err="1" smtClean="0"/>
              <a:t>happen</a:t>
            </a:r>
            <a:r>
              <a:rPr lang="pl-PL" sz="2400" dirty="0" smtClean="0"/>
              <a:t>:</a:t>
            </a:r>
          </a:p>
          <a:p>
            <a:pPr marL="0" indent="0">
              <a:buNone/>
            </a:pPr>
            <a:r>
              <a:rPr lang="pl-PL" sz="2400" dirty="0" smtClean="0"/>
              <a:t>a)17.12.1970</a:t>
            </a:r>
          </a:p>
          <a:p>
            <a:pPr marL="0" indent="0">
              <a:buNone/>
            </a:pPr>
            <a:r>
              <a:rPr lang="pl-PL" sz="2400" dirty="0" smtClean="0"/>
              <a:t>b) 31.12.1970</a:t>
            </a:r>
            <a:endParaRPr lang="pl-PL" sz="2400" dirty="0"/>
          </a:p>
        </p:txBody>
      </p:sp>
    </p:spTree>
    <p:extLst>
      <p:ext uri="{BB962C8B-B14F-4D97-AF65-F5344CB8AC3E}">
        <p14:creationId xmlns:p14="http://schemas.microsoft.com/office/powerpoint/2010/main" val="31574101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pPr algn="ctr"/>
            <a:r>
              <a:rPr lang="pl-PL" dirty="0" smtClean="0"/>
              <a:t>16 </a:t>
            </a:r>
            <a:r>
              <a:rPr lang="pl-PL" dirty="0" err="1" smtClean="0"/>
              <a:t>october</a:t>
            </a:r>
            <a:r>
              <a:rPr lang="pl-PL" dirty="0" smtClean="0"/>
              <a:t> 1978</a:t>
            </a:r>
            <a:br>
              <a:rPr lang="pl-PL" dirty="0" smtClean="0"/>
            </a:br>
            <a:r>
              <a:rPr lang="en-US" dirty="0" smtClean="0"/>
              <a:t>Election </a:t>
            </a:r>
            <a:r>
              <a:rPr lang="en-US" dirty="0"/>
              <a:t>of Pope John Paul II</a:t>
            </a:r>
            <a:endParaRPr lang="pl-PL" dirty="0"/>
          </a:p>
        </p:txBody>
      </p:sp>
      <p:sp>
        <p:nvSpPr>
          <p:cNvPr id="3" name="Symbol zastępczy zawartości 2"/>
          <p:cNvSpPr>
            <a:spLocks noGrp="1"/>
          </p:cNvSpPr>
          <p:nvPr>
            <p:ph idx="1"/>
          </p:nvPr>
        </p:nvSpPr>
        <p:spPr/>
        <p:txBody>
          <a:bodyPr>
            <a:normAutofit/>
          </a:bodyPr>
          <a:lstStyle/>
          <a:p>
            <a:pPr marL="0" indent="0" algn="ctr">
              <a:buNone/>
            </a:pPr>
            <a:r>
              <a:rPr lang="en-US" sz="2400" dirty="0"/>
              <a:t>He was elected by the second Papal conclave of 1978, which was called after Pope John Paul I, who was elected in August after the death of Pope Paul VI, died after thirty-three days. Cardinal </a:t>
            </a:r>
            <a:r>
              <a:rPr lang="en-US" sz="2400" dirty="0" err="1"/>
              <a:t>Wojtyła</a:t>
            </a:r>
            <a:r>
              <a:rPr lang="en-US" sz="2400" dirty="0"/>
              <a:t> was elected on the third day of the conclave and adopted his predecessor's name in tribute to </a:t>
            </a:r>
            <a:r>
              <a:rPr lang="en-US" sz="2400" dirty="0" smtClean="0"/>
              <a:t>him</a:t>
            </a:r>
            <a:r>
              <a:rPr lang="pl-PL" sz="2400" dirty="0" smtClean="0"/>
              <a:t>. </a:t>
            </a:r>
            <a:r>
              <a:rPr lang="en-US" sz="2400" dirty="0" smtClean="0"/>
              <a:t>In </a:t>
            </a:r>
            <a:r>
              <a:rPr lang="en-US" sz="2400" dirty="0"/>
              <a:t>the years since his death, John Paul II has been </a:t>
            </a:r>
            <a:r>
              <a:rPr lang="en-US" sz="2400" dirty="0" err="1"/>
              <a:t>canonised</a:t>
            </a:r>
            <a:r>
              <a:rPr lang="en-US" sz="2400" dirty="0"/>
              <a:t> as a saint by the Catholic Church. He is referred to by Catholics as St. John Paul the Great, for example as a name for </a:t>
            </a:r>
            <a:r>
              <a:rPr lang="en-US" sz="2400" dirty="0" smtClean="0"/>
              <a:t>institutions</a:t>
            </a:r>
            <a:r>
              <a:rPr lang="pl-PL" sz="2400" dirty="0" smtClean="0"/>
              <a:t>.</a:t>
            </a:r>
            <a:endParaRPr lang="pl-PL" sz="2400" dirty="0"/>
          </a:p>
        </p:txBody>
      </p:sp>
    </p:spTree>
    <p:extLst>
      <p:ext uri="{BB962C8B-B14F-4D97-AF65-F5344CB8AC3E}">
        <p14:creationId xmlns:p14="http://schemas.microsoft.com/office/powerpoint/2010/main" val="29035769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John Paul II was the </a:t>
            </a:r>
            <a:r>
              <a:rPr lang="pl-PL" dirty="0" err="1" smtClean="0"/>
              <a:t>first</a:t>
            </a:r>
            <a:r>
              <a:rPr lang="pl-PL" dirty="0" smtClean="0"/>
              <a:t> </a:t>
            </a:r>
            <a:r>
              <a:rPr lang="pl-PL" dirty="0" err="1" smtClean="0"/>
              <a:t>Polish</a:t>
            </a:r>
            <a:r>
              <a:rPr lang="pl-PL" dirty="0" smtClean="0"/>
              <a:t> </a:t>
            </a:r>
            <a:r>
              <a:rPr lang="pl-PL" dirty="0" err="1" smtClean="0"/>
              <a:t>pope</a:t>
            </a:r>
            <a:endParaRPr lang="pl-PL" dirty="0"/>
          </a:p>
        </p:txBody>
      </p:sp>
      <p:pic>
        <p:nvPicPr>
          <p:cNvPr id="5" name="Symbol zastępczy obrazu 4"/>
          <p:cNvPicPr>
            <a:picLocks noGrp="1" noChangeAspect="1"/>
          </p:cNvPicPr>
          <p:nvPr>
            <p:ph type="pic" idx="1"/>
          </p:nvPr>
        </p:nvPicPr>
        <p:blipFill>
          <a:blip r:embed="rId2">
            <a:extLst>
              <a:ext uri="{28A0092B-C50C-407E-A947-70E740481C1C}">
                <a14:useLocalDpi xmlns:a14="http://schemas.microsoft.com/office/drawing/2010/main" val="0"/>
              </a:ext>
            </a:extLst>
          </a:blip>
          <a:srcRect l="9971" r="9971"/>
          <a:stretch>
            <a:fillRect/>
          </a:stretch>
        </p:blipFill>
        <p:spPr/>
      </p:pic>
      <p:sp>
        <p:nvSpPr>
          <p:cNvPr id="4" name="Symbol zastępczy tekstu 3"/>
          <p:cNvSpPr>
            <a:spLocks noGrp="1"/>
          </p:cNvSpPr>
          <p:nvPr>
            <p:ph type="body" sz="half" idx="2"/>
          </p:nvPr>
        </p:nvSpPr>
        <p:spPr/>
        <p:txBody>
          <a:bodyPr/>
          <a:lstStyle/>
          <a:p>
            <a:endParaRPr lang="pl-PL" dirty="0"/>
          </a:p>
        </p:txBody>
      </p:sp>
    </p:spTree>
    <p:extLst>
      <p:ext uri="{BB962C8B-B14F-4D97-AF65-F5344CB8AC3E}">
        <p14:creationId xmlns:p14="http://schemas.microsoft.com/office/powerpoint/2010/main" val="40116329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John Paul II</a:t>
            </a:r>
            <a:endParaRPr lang="pl-PL" dirty="0"/>
          </a:p>
        </p:txBody>
      </p:sp>
      <p:pic>
        <p:nvPicPr>
          <p:cNvPr id="5" name="30 years ago_ The election of John Paul II [DownTube.pl]">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057275" y="685800"/>
            <a:ext cx="6275388" cy="5019675"/>
          </a:xfrm>
        </p:spPr>
      </p:pic>
      <p:sp>
        <p:nvSpPr>
          <p:cNvPr id="4" name="Symbol zastępczy tekstu 3"/>
          <p:cNvSpPr>
            <a:spLocks noGrp="1"/>
          </p:cNvSpPr>
          <p:nvPr>
            <p:ph type="body" sz="half" idx="2"/>
          </p:nvPr>
        </p:nvSpPr>
        <p:spPr/>
        <p:txBody>
          <a:bodyPr>
            <a:normAutofit fontScale="92500" lnSpcReduction="20000"/>
          </a:bodyPr>
          <a:lstStyle/>
          <a:p>
            <a:pPr algn="ctr"/>
            <a:r>
              <a:rPr lang="pl-PL" sz="2000" dirty="0" smtClean="0"/>
              <a:t>He </a:t>
            </a:r>
            <a:r>
              <a:rPr lang="en-US" sz="2000" dirty="0"/>
              <a:t>served as Pope from 1978 to 2005</a:t>
            </a:r>
            <a:r>
              <a:rPr lang="en-US" sz="2000" dirty="0" smtClean="0"/>
              <a:t>.</a:t>
            </a:r>
            <a:endParaRPr lang="pl-PL" sz="2000" dirty="0" smtClean="0"/>
          </a:p>
          <a:p>
            <a:pPr algn="ctr"/>
            <a:r>
              <a:rPr lang="en-US" sz="2000" dirty="0"/>
              <a:t> John Paul II's cause for </a:t>
            </a:r>
            <a:r>
              <a:rPr lang="en-US" sz="2000" dirty="0" err="1"/>
              <a:t>canonisation</a:t>
            </a:r>
            <a:r>
              <a:rPr lang="en-US" sz="2000" dirty="0"/>
              <a:t> commenced in 2005 one month after his death with the traditional five-year waiting period waived. On 19 December 2009, John Paul II was proclaimed Venerable by his successor Pope Benedict XVI and was beatified on 1 May </a:t>
            </a:r>
            <a:r>
              <a:rPr lang="en-US" sz="2000" dirty="0" smtClean="0"/>
              <a:t>2011</a:t>
            </a:r>
            <a:r>
              <a:rPr lang="pl-PL" sz="2000" dirty="0" smtClean="0"/>
              <a:t>.</a:t>
            </a:r>
            <a:endParaRPr lang="pl-PL" sz="2000" dirty="0"/>
          </a:p>
        </p:txBody>
      </p:sp>
    </p:spTree>
    <p:extLst>
      <p:ext uri="{BB962C8B-B14F-4D97-AF65-F5344CB8AC3E}">
        <p14:creationId xmlns:p14="http://schemas.microsoft.com/office/powerpoint/2010/main" val="40281268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pPr algn="ctr"/>
            <a:r>
              <a:rPr lang="pl-PL" b="1" dirty="0" err="1" smtClean="0"/>
              <a:t>QuiZ</a:t>
            </a:r>
            <a:r>
              <a:rPr lang="pl-PL" b="1" dirty="0" smtClean="0"/>
              <a:t> </a:t>
            </a:r>
            <a:r>
              <a:rPr lang="pl-PL" b="1" dirty="0" err="1" smtClean="0"/>
              <a:t>question</a:t>
            </a:r>
            <a:endParaRPr lang="pl-PL" b="1" dirty="0"/>
          </a:p>
        </p:txBody>
      </p:sp>
      <p:sp>
        <p:nvSpPr>
          <p:cNvPr id="3" name="Symbol zastępczy zawartości 2"/>
          <p:cNvSpPr>
            <a:spLocks noGrp="1"/>
          </p:cNvSpPr>
          <p:nvPr>
            <p:ph idx="1"/>
          </p:nvPr>
        </p:nvSpPr>
        <p:spPr/>
        <p:txBody>
          <a:bodyPr>
            <a:normAutofit/>
          </a:bodyPr>
          <a:lstStyle/>
          <a:p>
            <a:pPr marL="0" indent="0">
              <a:buNone/>
            </a:pPr>
            <a:r>
              <a:rPr lang="pl-PL" sz="3200" dirty="0" smtClean="0"/>
              <a:t>How </a:t>
            </a:r>
            <a:r>
              <a:rPr lang="pl-PL" sz="3200" dirty="0" err="1" smtClean="0"/>
              <a:t>many</a:t>
            </a:r>
            <a:r>
              <a:rPr lang="pl-PL" sz="3200" dirty="0" smtClean="0"/>
              <a:t> </a:t>
            </a:r>
            <a:r>
              <a:rPr lang="pl-PL" sz="3200" dirty="0" err="1" smtClean="0"/>
              <a:t>years</a:t>
            </a:r>
            <a:r>
              <a:rPr lang="pl-PL" sz="3200" dirty="0" smtClean="0"/>
              <a:t> </a:t>
            </a:r>
            <a:r>
              <a:rPr lang="pl-PL" sz="3200" dirty="0" err="1" smtClean="0"/>
              <a:t>did</a:t>
            </a:r>
            <a:r>
              <a:rPr lang="pl-PL" sz="3200" dirty="0" smtClean="0"/>
              <a:t> John Paul II </a:t>
            </a:r>
            <a:r>
              <a:rPr lang="pl-PL" sz="3200" dirty="0" err="1" smtClean="0"/>
              <a:t>serve</a:t>
            </a:r>
            <a:r>
              <a:rPr lang="pl-PL" sz="3200" dirty="0" smtClean="0"/>
              <a:t> as </a:t>
            </a:r>
            <a:r>
              <a:rPr lang="pl-PL" sz="3200" dirty="0" err="1" smtClean="0"/>
              <a:t>Pope</a:t>
            </a:r>
            <a:r>
              <a:rPr lang="pl-PL" sz="3200" dirty="0" smtClean="0"/>
              <a:t>:</a:t>
            </a:r>
          </a:p>
          <a:p>
            <a:pPr marL="457200" indent="-457200">
              <a:buAutoNum type="alphaLcParenR"/>
            </a:pPr>
            <a:r>
              <a:rPr lang="pl-PL" sz="3200" dirty="0" smtClean="0"/>
              <a:t>10 </a:t>
            </a:r>
            <a:r>
              <a:rPr lang="pl-PL" sz="3200" dirty="0" err="1" smtClean="0"/>
              <a:t>years</a:t>
            </a:r>
            <a:endParaRPr lang="pl-PL" sz="3200" dirty="0" smtClean="0"/>
          </a:p>
          <a:p>
            <a:pPr marL="457200" indent="-457200">
              <a:buAutoNum type="alphaLcParenR"/>
            </a:pPr>
            <a:r>
              <a:rPr lang="pl-PL" sz="3200" dirty="0" smtClean="0"/>
              <a:t>27 </a:t>
            </a:r>
            <a:r>
              <a:rPr lang="pl-PL" sz="3200" dirty="0" err="1" smtClean="0"/>
              <a:t>years</a:t>
            </a:r>
            <a:endParaRPr lang="pl-PL" sz="3200" dirty="0"/>
          </a:p>
        </p:txBody>
      </p:sp>
    </p:spTree>
    <p:extLst>
      <p:ext uri="{BB962C8B-B14F-4D97-AF65-F5344CB8AC3E}">
        <p14:creationId xmlns:p14="http://schemas.microsoft.com/office/powerpoint/2010/main" val="6991469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pPr algn="ctr"/>
            <a:r>
              <a:rPr lang="pl-PL" dirty="0" smtClean="0"/>
              <a:t>17 </a:t>
            </a:r>
            <a:r>
              <a:rPr lang="pl-PL" dirty="0" err="1" smtClean="0"/>
              <a:t>august</a:t>
            </a:r>
            <a:r>
              <a:rPr lang="pl-PL" dirty="0" smtClean="0"/>
              <a:t> 1980 </a:t>
            </a:r>
            <a:r>
              <a:rPr lang="pl-PL" dirty="0" err="1" smtClean="0"/>
              <a:t>demands</a:t>
            </a:r>
            <a:r>
              <a:rPr lang="pl-PL" dirty="0" smtClean="0"/>
              <a:t> of </a:t>
            </a:r>
            <a:r>
              <a:rPr lang="pl-PL" dirty="0" err="1" smtClean="0"/>
              <a:t>mkz</a:t>
            </a:r>
            <a:endParaRPr lang="pl-PL" dirty="0"/>
          </a:p>
        </p:txBody>
      </p:sp>
      <p:sp>
        <p:nvSpPr>
          <p:cNvPr id="3" name="Symbol zastępczy zawartości 2"/>
          <p:cNvSpPr>
            <a:spLocks noGrp="1"/>
          </p:cNvSpPr>
          <p:nvPr>
            <p:ph idx="1"/>
          </p:nvPr>
        </p:nvSpPr>
        <p:spPr/>
        <p:txBody>
          <a:bodyPr>
            <a:normAutofit/>
          </a:bodyPr>
          <a:lstStyle/>
          <a:p>
            <a:pPr marL="0" indent="0" algn="ctr">
              <a:buNone/>
            </a:pPr>
            <a:r>
              <a:rPr lang="en-US" dirty="0"/>
              <a:t>21 demands of MKS (21 </a:t>
            </a:r>
            <a:r>
              <a:rPr lang="en-US" dirty="0" err="1"/>
              <a:t>postulatów</a:t>
            </a:r>
            <a:r>
              <a:rPr lang="en-US" dirty="0"/>
              <a:t> MKS) were a list of demands issued on 17 August 1980 by the </a:t>
            </a:r>
            <a:r>
              <a:rPr lang="en-US" dirty="0" err="1"/>
              <a:t>Interfactory</a:t>
            </a:r>
            <a:r>
              <a:rPr lang="en-US" dirty="0"/>
              <a:t> Strike Committee (</a:t>
            </a:r>
            <a:r>
              <a:rPr lang="en-US" dirty="0" err="1"/>
              <a:t>Międzyzakładowy</a:t>
            </a:r>
            <a:r>
              <a:rPr lang="en-US" dirty="0"/>
              <a:t> </a:t>
            </a:r>
            <a:r>
              <a:rPr lang="en-US" dirty="0" err="1"/>
              <a:t>Komitet</a:t>
            </a:r>
            <a:r>
              <a:rPr lang="en-US" dirty="0"/>
              <a:t> </a:t>
            </a:r>
            <a:r>
              <a:rPr lang="en-US" dirty="0" err="1"/>
              <a:t>Strajkowy</a:t>
            </a:r>
            <a:r>
              <a:rPr lang="en-US" dirty="0"/>
              <a:t>, MKS) in Poland.</a:t>
            </a:r>
          </a:p>
          <a:p>
            <a:pPr marL="0" indent="0" algn="ctr">
              <a:buNone/>
            </a:pPr>
            <a:r>
              <a:rPr lang="en-US" dirty="0"/>
              <a:t>Boards with the 21 demands displayed by the entrance gate to the Lenin Shipyard in August </a:t>
            </a:r>
            <a:r>
              <a:rPr lang="en-US" dirty="0" smtClean="0"/>
              <a:t>1980</a:t>
            </a:r>
            <a:r>
              <a:rPr lang="pl-PL" dirty="0" smtClean="0"/>
              <a:t>.</a:t>
            </a:r>
            <a:endParaRPr lang="en-US" dirty="0"/>
          </a:p>
          <a:p>
            <a:pPr marL="0" indent="0" algn="ctr">
              <a:buNone/>
            </a:pPr>
            <a:r>
              <a:rPr lang="en-US" dirty="0" smtClean="0"/>
              <a:t>The </a:t>
            </a:r>
            <a:r>
              <a:rPr lang="en-US" dirty="0"/>
              <a:t>first demand was the right to create independent trade unions. Other demands called the government to respect the constitutional rights and freedoms, dismantling the privileges for the Polish United Workers' Party members and taking actions to improve the economic conditions of Polish citizens. The demands eventually led to the </a:t>
            </a:r>
            <a:r>
              <a:rPr lang="en-US" dirty="0" err="1"/>
              <a:t>Gdańsk</a:t>
            </a:r>
            <a:r>
              <a:rPr lang="en-US" dirty="0"/>
              <a:t> Agreement and creation of Solidarity.</a:t>
            </a:r>
          </a:p>
          <a:p>
            <a:pPr marL="0" indent="0" algn="ctr">
              <a:buNone/>
            </a:pPr>
            <a:r>
              <a:rPr lang="en-US" dirty="0" smtClean="0"/>
              <a:t>The </a:t>
            </a:r>
            <a:r>
              <a:rPr lang="en-US" dirty="0"/>
              <a:t>charter was written up on two wooden boards and hung on the gates of the shipyard on 18 August 1980. </a:t>
            </a:r>
            <a:endParaRPr lang="pl-PL" dirty="0" smtClean="0"/>
          </a:p>
        </p:txBody>
      </p:sp>
    </p:spTree>
    <p:extLst>
      <p:ext uri="{BB962C8B-B14F-4D97-AF65-F5344CB8AC3E}">
        <p14:creationId xmlns:p14="http://schemas.microsoft.com/office/powerpoint/2010/main" val="8339471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pPr algn="ctr"/>
            <a:r>
              <a:rPr lang="pl-PL" dirty="0" smtClean="0"/>
              <a:t>4-11 </a:t>
            </a:r>
            <a:r>
              <a:rPr lang="pl-PL" dirty="0" err="1" smtClean="0"/>
              <a:t>February</a:t>
            </a:r>
            <a:r>
              <a:rPr lang="pl-PL" dirty="0" smtClean="0"/>
              <a:t> 1945 </a:t>
            </a:r>
            <a:r>
              <a:rPr lang="pl-PL" dirty="0" err="1" smtClean="0"/>
              <a:t>Yalta</a:t>
            </a:r>
            <a:r>
              <a:rPr lang="pl-PL" dirty="0" smtClean="0"/>
              <a:t> </a:t>
            </a:r>
            <a:r>
              <a:rPr lang="pl-PL" dirty="0" err="1" smtClean="0"/>
              <a:t>conference</a:t>
            </a:r>
            <a:r>
              <a:rPr lang="pl-PL" dirty="0" smtClean="0"/>
              <a:t> </a:t>
            </a:r>
            <a:endParaRPr lang="pl-PL" dirty="0"/>
          </a:p>
        </p:txBody>
      </p:sp>
      <p:sp>
        <p:nvSpPr>
          <p:cNvPr id="3" name="Symbol zastępczy zawartości 2"/>
          <p:cNvSpPr>
            <a:spLocks noGrp="1"/>
          </p:cNvSpPr>
          <p:nvPr>
            <p:ph idx="1"/>
          </p:nvPr>
        </p:nvSpPr>
        <p:spPr/>
        <p:txBody>
          <a:bodyPr>
            <a:normAutofit/>
          </a:bodyPr>
          <a:lstStyle/>
          <a:p>
            <a:pPr marL="274320" lvl="1" indent="0" algn="ctr">
              <a:buNone/>
            </a:pPr>
            <a:r>
              <a:rPr lang="en-US" sz="2400" dirty="0"/>
              <a:t>As a result of agreements reached by Churchill, Roosevelt and Stalin at </a:t>
            </a:r>
            <a:r>
              <a:rPr lang="en-US" sz="2400" dirty="0" smtClean="0"/>
              <a:t>Yalta, </a:t>
            </a:r>
            <a:r>
              <a:rPr lang="en-US" sz="2400" dirty="0"/>
              <a:t>Poland is consigned to the "Soviet sphere of influence" and thereby to Communist </a:t>
            </a:r>
            <a:r>
              <a:rPr lang="en-US" sz="2400" dirty="0" smtClean="0"/>
              <a:t>rule</a:t>
            </a:r>
            <a:r>
              <a:rPr lang="pl-PL" sz="2400" dirty="0" smtClean="0"/>
              <a:t>.</a:t>
            </a:r>
          </a:p>
          <a:p>
            <a:pPr marL="274320" lvl="1" indent="0" algn="ctr">
              <a:buNone/>
            </a:pPr>
            <a:r>
              <a:rPr lang="en-US" sz="2400" dirty="0" smtClean="0"/>
              <a:t>It </a:t>
            </a:r>
            <a:r>
              <a:rPr lang="en-US" sz="2400" dirty="0"/>
              <a:t>was agreed to reorganize the communist Provisional Government of the Republic of Poland that had been installed by the Soviet Union "on a broader democratic basis</a:t>
            </a:r>
            <a:r>
              <a:rPr lang="en-US" sz="2400" dirty="0" smtClean="0"/>
              <a:t>."</a:t>
            </a:r>
            <a:endParaRPr lang="en-US" sz="2400" dirty="0"/>
          </a:p>
          <a:p>
            <a:pPr marL="274320" lvl="1" indent="0" algn="ctr">
              <a:buNone/>
            </a:pPr>
            <a:r>
              <a:rPr lang="en-US" sz="2400" dirty="0"/>
              <a:t>The Polish eastern border would follow the Curzon Line, and Poland would receive territorial compensation in the west from Germany.</a:t>
            </a:r>
          </a:p>
          <a:p>
            <a:pPr marL="274320" lvl="1" indent="0" algn="ctr">
              <a:buNone/>
            </a:pPr>
            <a:r>
              <a:rPr lang="en-US" sz="2400" dirty="0"/>
              <a:t>Stalin pledged to permit free elections in Poland, but forestalled ever </a:t>
            </a:r>
            <a:r>
              <a:rPr lang="en-US" sz="2400" dirty="0" err="1"/>
              <a:t>honouring</a:t>
            </a:r>
            <a:r>
              <a:rPr lang="en-US" sz="2400" dirty="0"/>
              <a:t> his promise.</a:t>
            </a:r>
            <a:endParaRPr lang="pl-PL" sz="2400" dirty="0"/>
          </a:p>
        </p:txBody>
      </p:sp>
    </p:spTree>
    <p:extLst>
      <p:ext uri="{BB962C8B-B14F-4D97-AF65-F5344CB8AC3E}">
        <p14:creationId xmlns:p14="http://schemas.microsoft.com/office/powerpoint/2010/main" val="19052749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dirty="0"/>
          </a:p>
        </p:txBody>
      </p:sp>
      <p:pic>
        <p:nvPicPr>
          <p:cNvPr id="5" name="Symbol zastępczy obrazu 4"/>
          <p:cNvPicPr>
            <a:picLocks noGrp="1" noChangeAspect="1"/>
          </p:cNvPicPr>
          <p:nvPr>
            <p:ph type="pic" idx="1"/>
          </p:nvPr>
        </p:nvPicPr>
        <p:blipFill>
          <a:blip r:embed="rId2"/>
          <a:srcRect l="13283" r="13283"/>
          <a:stretch>
            <a:fillRect/>
          </a:stretch>
        </p:blipFill>
        <p:spPr>
          <a:prstGeom prst="rect">
            <a:avLst/>
          </a:prstGeom>
        </p:spPr>
      </p:pic>
      <p:sp>
        <p:nvSpPr>
          <p:cNvPr id="4" name="Symbol zastępczy tekstu 3"/>
          <p:cNvSpPr>
            <a:spLocks noGrp="1"/>
          </p:cNvSpPr>
          <p:nvPr>
            <p:ph type="body" sz="half" idx="2"/>
          </p:nvPr>
        </p:nvSpPr>
        <p:spPr/>
        <p:txBody>
          <a:bodyPr>
            <a:normAutofit/>
          </a:bodyPr>
          <a:lstStyle/>
          <a:p>
            <a:pPr algn="ctr"/>
            <a:r>
              <a:rPr lang="en-US" sz="2000" dirty="0"/>
              <a:t>Boards with the 21 demands displayed by the entrance gate to the Lenin Shipyard in August 1980</a:t>
            </a:r>
            <a:endParaRPr lang="pl-PL" sz="2000" dirty="0"/>
          </a:p>
        </p:txBody>
      </p:sp>
    </p:spTree>
    <p:extLst>
      <p:ext uri="{BB962C8B-B14F-4D97-AF65-F5344CB8AC3E}">
        <p14:creationId xmlns:p14="http://schemas.microsoft.com/office/powerpoint/2010/main" val="41517948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pPr algn="ctr"/>
            <a:r>
              <a:rPr lang="pl-PL" dirty="0" smtClean="0"/>
              <a:t>17 </a:t>
            </a:r>
            <a:r>
              <a:rPr lang="pl-PL" dirty="0" err="1" smtClean="0"/>
              <a:t>september</a:t>
            </a:r>
            <a:r>
              <a:rPr lang="pl-PL" dirty="0" smtClean="0"/>
              <a:t> 1980 </a:t>
            </a:r>
            <a:r>
              <a:rPr lang="pl-PL" dirty="0" err="1" smtClean="0"/>
              <a:t>solidarity</a:t>
            </a:r>
            <a:endParaRPr lang="pl-PL" dirty="0"/>
          </a:p>
        </p:txBody>
      </p:sp>
      <p:sp>
        <p:nvSpPr>
          <p:cNvPr id="3" name="Symbol zastępczy zawartości 2"/>
          <p:cNvSpPr>
            <a:spLocks noGrp="1"/>
          </p:cNvSpPr>
          <p:nvPr>
            <p:ph idx="1"/>
          </p:nvPr>
        </p:nvSpPr>
        <p:spPr/>
        <p:txBody>
          <a:bodyPr/>
          <a:lstStyle/>
          <a:p>
            <a:pPr marL="0" indent="0" algn="ctr">
              <a:buNone/>
            </a:pPr>
            <a:r>
              <a:rPr lang="en-US" dirty="0"/>
              <a:t>The shipyard workers, led by the electrician Lech Walesa, in Gdansk organized "Solidarity" - the first independent workers' organization in a country under communist rule. Soon it has 10 million members.</a:t>
            </a:r>
          </a:p>
          <a:p>
            <a:pPr marL="0" indent="0" algn="ctr">
              <a:buNone/>
            </a:pPr>
            <a:r>
              <a:rPr lang="en-US" dirty="0"/>
              <a:t>Solidarity </a:t>
            </a:r>
            <a:r>
              <a:rPr lang="en-US" dirty="0" smtClean="0"/>
              <a:t>is </a:t>
            </a:r>
            <a:r>
              <a:rPr lang="en-US" dirty="0"/>
              <a:t>a Polish trade union that was founded on 17 September 1980 at the </a:t>
            </a:r>
            <a:r>
              <a:rPr lang="en-US" dirty="0" err="1"/>
              <a:t>Gdańsk</a:t>
            </a:r>
            <a:r>
              <a:rPr lang="en-US" dirty="0"/>
              <a:t> Shipyard under the leadership of Lech </a:t>
            </a:r>
            <a:r>
              <a:rPr lang="en-US" dirty="0" err="1" smtClean="0"/>
              <a:t>Wałęsa</a:t>
            </a:r>
            <a:r>
              <a:rPr lang="en-US" dirty="0" smtClean="0"/>
              <a:t> </a:t>
            </a:r>
            <a:r>
              <a:rPr lang="en-US" dirty="0"/>
              <a:t>It was the first trade union in a Warsaw Pact country that was not controlled by a communist party. Its membership reached 9.5 million members before its September 1981 Congress (when it reached 10 </a:t>
            </a:r>
            <a:r>
              <a:rPr lang="en-US" dirty="0" err="1" smtClean="0"/>
              <a:t>milion</a:t>
            </a:r>
            <a:r>
              <a:rPr lang="pl-PL" dirty="0" smtClean="0"/>
              <a:t>, </a:t>
            </a:r>
            <a:r>
              <a:rPr lang="en-US" dirty="0" smtClean="0"/>
              <a:t>which </a:t>
            </a:r>
            <a:r>
              <a:rPr lang="en-US" dirty="0"/>
              <a:t>constituted one third of the total working-age population of </a:t>
            </a:r>
            <a:r>
              <a:rPr lang="en-US" dirty="0" smtClean="0"/>
              <a:t>Poland</a:t>
            </a:r>
            <a:r>
              <a:rPr lang="pl-PL" dirty="0" smtClean="0"/>
              <a:t>.</a:t>
            </a:r>
            <a:endParaRPr lang="pl-PL" dirty="0"/>
          </a:p>
        </p:txBody>
      </p:sp>
      <p:pic>
        <p:nvPicPr>
          <p:cNvPr id="5" name="Obraz 4"/>
          <p:cNvPicPr>
            <a:picLocks noChangeAspect="1"/>
          </p:cNvPicPr>
          <p:nvPr/>
        </p:nvPicPr>
        <p:blipFill>
          <a:blip r:embed="rId2"/>
          <a:stretch>
            <a:fillRect/>
          </a:stretch>
        </p:blipFill>
        <p:spPr>
          <a:xfrm>
            <a:off x="4557712" y="4565650"/>
            <a:ext cx="2466975" cy="1847850"/>
          </a:xfrm>
          <a:prstGeom prst="rect">
            <a:avLst/>
          </a:prstGeom>
        </p:spPr>
      </p:pic>
    </p:spTree>
    <p:extLst>
      <p:ext uri="{BB962C8B-B14F-4D97-AF65-F5344CB8AC3E}">
        <p14:creationId xmlns:p14="http://schemas.microsoft.com/office/powerpoint/2010/main" val="5939180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Quiz </a:t>
            </a:r>
            <a:r>
              <a:rPr lang="pl-PL" dirty="0" err="1" smtClean="0"/>
              <a:t>question</a:t>
            </a:r>
            <a:endParaRPr lang="pl-PL" dirty="0"/>
          </a:p>
        </p:txBody>
      </p:sp>
      <p:pic>
        <p:nvPicPr>
          <p:cNvPr id="5" name="Żeby Polska była Polską - Jan Pietrzak">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847725" y="685800"/>
            <a:ext cx="6692900" cy="5019675"/>
          </a:xfrm>
        </p:spPr>
      </p:pic>
      <p:sp>
        <p:nvSpPr>
          <p:cNvPr id="4" name="Symbol zastępczy tekstu 3"/>
          <p:cNvSpPr>
            <a:spLocks noGrp="1"/>
          </p:cNvSpPr>
          <p:nvPr>
            <p:ph type="body" sz="half" idx="2"/>
          </p:nvPr>
        </p:nvSpPr>
        <p:spPr/>
        <p:txBody>
          <a:bodyPr/>
          <a:lstStyle/>
          <a:p>
            <a:r>
              <a:rPr lang="pl-PL" dirty="0" err="1" smtClean="0"/>
              <a:t>Listen</a:t>
            </a:r>
            <a:r>
              <a:rPr lang="pl-PL" dirty="0" smtClean="0"/>
              <a:t> to the song </a:t>
            </a:r>
            <a:r>
              <a:rPr lang="pl-PL" dirty="0" err="1" smtClean="0"/>
              <a:t>which</a:t>
            </a:r>
            <a:r>
              <a:rPr lang="pl-PL" dirty="0" smtClean="0"/>
              <a:t> </a:t>
            </a:r>
            <a:r>
              <a:rPr lang="pl-PL" dirty="0" err="1" smtClean="0"/>
              <a:t>is</a:t>
            </a:r>
            <a:r>
              <a:rPr lang="pl-PL" dirty="0" smtClean="0"/>
              <a:t> </a:t>
            </a:r>
            <a:r>
              <a:rPr lang="pl-PL" dirty="0" err="1" smtClean="0"/>
              <a:t>known</a:t>
            </a:r>
            <a:r>
              <a:rPr lang="pl-PL" dirty="0" smtClean="0"/>
              <a:t> as Solidarność anthem and </a:t>
            </a:r>
            <a:r>
              <a:rPr lang="pl-PL" dirty="0" err="1" smtClean="0"/>
              <a:t>complete</a:t>
            </a:r>
            <a:r>
              <a:rPr lang="pl-PL" dirty="0" smtClean="0"/>
              <a:t> </a:t>
            </a:r>
            <a:r>
              <a:rPr lang="pl-PL" dirty="0" err="1" smtClean="0"/>
              <a:t>its</a:t>
            </a:r>
            <a:r>
              <a:rPr lang="pl-PL" dirty="0" smtClean="0"/>
              <a:t> </a:t>
            </a:r>
            <a:r>
              <a:rPr lang="pl-PL" dirty="0" err="1" smtClean="0"/>
              <a:t>lyrics</a:t>
            </a:r>
            <a:r>
              <a:rPr lang="pl-PL" dirty="0" smtClean="0"/>
              <a:t>:</a:t>
            </a:r>
          </a:p>
          <a:p>
            <a:r>
              <a:rPr lang="pl-PL" dirty="0" err="1" smtClean="0"/>
              <a:t>Chorus</a:t>
            </a:r>
            <a:r>
              <a:rPr lang="pl-PL" dirty="0" smtClean="0"/>
              <a:t>:</a:t>
            </a:r>
          </a:p>
          <a:p>
            <a:r>
              <a:rPr lang="pl-PL" dirty="0" smtClean="0"/>
              <a:t>Żeby ……………</a:t>
            </a:r>
          </a:p>
          <a:p>
            <a:r>
              <a:rPr lang="pl-PL" dirty="0" smtClean="0"/>
              <a:t>3X</a:t>
            </a:r>
          </a:p>
          <a:p>
            <a:r>
              <a:rPr lang="pl-PL" dirty="0" smtClean="0"/>
              <a:t>Była……………..</a:t>
            </a:r>
            <a:endParaRPr lang="pl-PL" dirty="0"/>
          </a:p>
        </p:txBody>
      </p:sp>
    </p:spTree>
    <p:extLst>
      <p:ext uri="{BB962C8B-B14F-4D97-AF65-F5344CB8AC3E}">
        <p14:creationId xmlns:p14="http://schemas.microsoft.com/office/powerpoint/2010/main" val="322785344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pPr algn="ctr"/>
            <a:r>
              <a:rPr lang="pl-PL" dirty="0" smtClean="0"/>
              <a:t>13 </a:t>
            </a:r>
            <a:r>
              <a:rPr lang="pl-PL" dirty="0" err="1" smtClean="0"/>
              <a:t>december</a:t>
            </a:r>
            <a:r>
              <a:rPr lang="pl-PL" dirty="0"/>
              <a:t> </a:t>
            </a:r>
            <a:r>
              <a:rPr lang="pl-PL" dirty="0" smtClean="0"/>
              <a:t>1981</a:t>
            </a:r>
            <a:br>
              <a:rPr lang="pl-PL" dirty="0" smtClean="0"/>
            </a:br>
            <a:r>
              <a:rPr lang="pl-PL" dirty="0" err="1" smtClean="0"/>
              <a:t>Martial</a:t>
            </a:r>
            <a:r>
              <a:rPr lang="pl-PL" dirty="0" smtClean="0"/>
              <a:t> law</a:t>
            </a:r>
            <a:endParaRPr lang="pl-PL" dirty="0"/>
          </a:p>
        </p:txBody>
      </p:sp>
      <p:sp>
        <p:nvSpPr>
          <p:cNvPr id="3" name="Symbol zastępczy zawartości 2"/>
          <p:cNvSpPr>
            <a:spLocks noGrp="1"/>
          </p:cNvSpPr>
          <p:nvPr>
            <p:ph idx="1"/>
          </p:nvPr>
        </p:nvSpPr>
        <p:spPr/>
        <p:txBody>
          <a:bodyPr/>
          <a:lstStyle/>
          <a:p>
            <a:pPr marL="0" indent="0" algn="ctr">
              <a:buNone/>
            </a:pPr>
            <a:r>
              <a:rPr lang="en-US" dirty="0"/>
              <a:t>Martial law in Poland </a:t>
            </a:r>
            <a:r>
              <a:rPr lang="en-US" dirty="0" smtClean="0"/>
              <a:t>refers </a:t>
            </a:r>
            <a:r>
              <a:rPr lang="en-US" dirty="0"/>
              <a:t>to the period of time from December 13, 1981 to July 22, 1983, when the authoritarian communist government of the People's Republic of Poland drastically restricted normal life by introducing martial law in an attempt to crush political opposition. Thousands of opposition activists were jailed without charge and as many as 100 </a:t>
            </a:r>
            <a:r>
              <a:rPr lang="en-US" dirty="0" smtClean="0"/>
              <a:t>killed</a:t>
            </a:r>
            <a:r>
              <a:rPr lang="pl-PL" dirty="0" smtClean="0"/>
              <a:t>.</a:t>
            </a:r>
            <a:r>
              <a:rPr lang="en-US" dirty="0" smtClean="0"/>
              <a:t> </a:t>
            </a:r>
            <a:r>
              <a:rPr lang="en-US" dirty="0"/>
              <a:t>Although martial law was lifted in 1983, many of the political prisoners were not released until a general amnesty in 1986</a:t>
            </a:r>
            <a:r>
              <a:rPr lang="en-US" dirty="0" smtClean="0"/>
              <a:t>.</a:t>
            </a:r>
            <a:endParaRPr lang="pl-PL" dirty="0" smtClean="0"/>
          </a:p>
          <a:p>
            <a:pPr marL="0" indent="0" algn="ctr">
              <a:buNone/>
            </a:pPr>
            <a:r>
              <a:rPr lang="en-US" dirty="0"/>
              <a:t>Even after martial law was lifted, a number of restrictions remained in place for several years that drastically reduced the civil liberties of the citizenry. It also led to severe economic consequences. The ruling military dictatorship instituted major price rises (dubbed "economic reforms"), which resulted in a fall in real wages of 20% or more. The resulting economic crisis led to the rationing of most products and materials, including basic foodstuffs.</a:t>
            </a:r>
            <a:endParaRPr lang="pl-PL" dirty="0"/>
          </a:p>
        </p:txBody>
      </p:sp>
    </p:spTree>
    <p:extLst>
      <p:ext uri="{BB962C8B-B14F-4D97-AF65-F5344CB8AC3E}">
        <p14:creationId xmlns:p14="http://schemas.microsoft.com/office/powerpoint/2010/main" val="40037740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a:p>
        </p:txBody>
      </p:sp>
      <p:sp>
        <p:nvSpPr>
          <p:cNvPr id="3" name="Symbol zastępczy obrazu 2"/>
          <p:cNvSpPr>
            <a:spLocks noGrp="1"/>
          </p:cNvSpPr>
          <p:nvPr>
            <p:ph type="pic" idx="1"/>
          </p:nvPr>
        </p:nvSpPr>
        <p:spPr/>
      </p:sp>
      <p:sp>
        <p:nvSpPr>
          <p:cNvPr id="4" name="Symbol zastępczy tekstu 3"/>
          <p:cNvSpPr>
            <a:spLocks noGrp="1"/>
          </p:cNvSpPr>
          <p:nvPr>
            <p:ph type="body" sz="half" idx="2"/>
          </p:nvPr>
        </p:nvSpPr>
        <p:spPr/>
        <p:txBody>
          <a:bodyPr/>
          <a:lstStyle/>
          <a:p>
            <a:pPr algn="ctr"/>
            <a:r>
              <a:rPr lang="en-US" dirty="0"/>
              <a:t>The instigators of the martial law, such as </a:t>
            </a:r>
            <a:r>
              <a:rPr lang="en-US" dirty="0" err="1"/>
              <a:t>Wojciech</a:t>
            </a:r>
            <a:r>
              <a:rPr lang="en-US" dirty="0"/>
              <a:t> </a:t>
            </a:r>
            <a:r>
              <a:rPr lang="en-US" dirty="0" err="1"/>
              <a:t>Jaruzelski</a:t>
            </a:r>
            <a:r>
              <a:rPr lang="en-US" dirty="0"/>
              <a:t>, argue that the army crackdown rescued Poland from a possibly disastrous military intervention of the Soviet Union, East Germany, and other Warsaw Pact countries (similar to the earlier "fraternal aid" interventions in Hungary 1956, and Czechoslovakia </a:t>
            </a:r>
            <a:r>
              <a:rPr lang="en-US" dirty="0" smtClean="0"/>
              <a:t>1968</a:t>
            </a:r>
            <a:r>
              <a:rPr lang="pl-PL" dirty="0" smtClean="0"/>
              <a:t>. </a:t>
            </a:r>
            <a:r>
              <a:rPr lang="en-US" dirty="0" smtClean="0"/>
              <a:t>Public </a:t>
            </a:r>
            <a:r>
              <a:rPr lang="en-US" dirty="0"/>
              <a:t>figures who supported the introduction of martial law </a:t>
            </a:r>
            <a:r>
              <a:rPr lang="en-US" dirty="0" smtClean="0"/>
              <a:t>would </a:t>
            </a:r>
            <a:r>
              <a:rPr lang="en-US" dirty="0"/>
              <a:t>also refer to that </a:t>
            </a:r>
            <a:r>
              <a:rPr lang="en-US" dirty="0" smtClean="0"/>
              <a:t>threat</a:t>
            </a:r>
            <a:r>
              <a:rPr lang="pl-PL" dirty="0" smtClean="0"/>
              <a:t>.</a:t>
            </a:r>
            <a:endParaRPr lang="pl-PL" dirty="0"/>
          </a:p>
        </p:txBody>
      </p:sp>
      <p:pic>
        <p:nvPicPr>
          <p:cNvPr id="5" name="Stan wojenny w Polsce 1981-1983 _ Martial law in Poland, 1981-1983 [DownTube.pl]">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46100" y="1016000"/>
            <a:ext cx="6972300" cy="4953000"/>
          </a:xfrm>
          <a:prstGeom prst="rect">
            <a:avLst/>
          </a:prstGeom>
        </p:spPr>
      </p:pic>
    </p:spTree>
    <p:extLst>
      <p:ext uri="{BB962C8B-B14F-4D97-AF65-F5344CB8AC3E}">
        <p14:creationId xmlns:p14="http://schemas.microsoft.com/office/powerpoint/2010/main" val="46239000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pPr algn="ctr"/>
            <a:r>
              <a:rPr lang="pl-PL" dirty="0" err="1" smtClean="0"/>
              <a:t>Did</a:t>
            </a:r>
            <a:r>
              <a:rPr lang="pl-PL" dirty="0" smtClean="0"/>
              <a:t> </a:t>
            </a:r>
            <a:r>
              <a:rPr lang="pl-PL" dirty="0" err="1" smtClean="0"/>
              <a:t>you</a:t>
            </a:r>
            <a:r>
              <a:rPr lang="pl-PL" dirty="0" smtClean="0"/>
              <a:t> </a:t>
            </a:r>
            <a:r>
              <a:rPr lang="pl-PL" dirty="0" err="1" smtClean="0"/>
              <a:t>know</a:t>
            </a:r>
            <a:r>
              <a:rPr lang="pl-PL" dirty="0" smtClean="0"/>
              <a:t>?</a:t>
            </a:r>
            <a:endParaRPr lang="pl-PL" dirty="0"/>
          </a:p>
        </p:txBody>
      </p:sp>
      <p:sp>
        <p:nvSpPr>
          <p:cNvPr id="3" name="Symbol zastępczy zawartości 2"/>
          <p:cNvSpPr>
            <a:spLocks noGrp="1"/>
          </p:cNvSpPr>
          <p:nvPr>
            <p:ph idx="1"/>
          </p:nvPr>
        </p:nvSpPr>
        <p:spPr/>
        <p:txBody>
          <a:bodyPr>
            <a:normAutofit/>
          </a:bodyPr>
          <a:lstStyle/>
          <a:p>
            <a:pPr marL="0" indent="0" algn="ctr">
              <a:buNone/>
            </a:pPr>
            <a:r>
              <a:rPr lang="en-US" sz="2800" b="1" dirty="0"/>
              <a:t>As a consequence of economic hardship and political repression, an exodus of Poles saw 700,000 emigrate to the West between 1981 to 1989</a:t>
            </a:r>
            <a:r>
              <a:rPr lang="en-US" sz="2800" b="1" dirty="0" smtClean="0"/>
              <a:t>.</a:t>
            </a:r>
            <a:r>
              <a:rPr lang="en-US" sz="2800" b="1" baseline="30000" dirty="0" smtClean="0"/>
              <a:t> </a:t>
            </a:r>
            <a:r>
              <a:rPr lang="en-US" sz="2800" b="1" dirty="0" smtClean="0"/>
              <a:t>A </a:t>
            </a:r>
            <a:r>
              <a:rPr lang="en-US" sz="2800" b="1" dirty="0"/>
              <a:t>number of international flights were even hijacked in attempts to flee the country and its economic problems. Between December 1980 and October 1983, 11 Polish flights were hijacked to </a:t>
            </a:r>
            <a:r>
              <a:rPr lang="en-US" sz="2800" b="1" dirty="0">
                <a:hlinkClick r:id="rId2" tooltip="Berlin Tempelhof Airport"/>
              </a:rPr>
              <a:t>Berlin </a:t>
            </a:r>
            <a:r>
              <a:rPr lang="en-US" sz="2800" b="1" dirty="0" err="1">
                <a:hlinkClick r:id="rId2" tooltip="Berlin Tempelhof Airport"/>
              </a:rPr>
              <a:t>Tempelhof</a:t>
            </a:r>
            <a:r>
              <a:rPr lang="en-US" sz="2800" b="1" dirty="0">
                <a:hlinkClick r:id="rId2" tooltip="Berlin Tempelhof Airport"/>
              </a:rPr>
              <a:t> Airport</a:t>
            </a:r>
            <a:r>
              <a:rPr lang="en-US" sz="2800" b="1" dirty="0"/>
              <a:t> alone.</a:t>
            </a:r>
            <a:endParaRPr lang="pl-PL" sz="2800" b="1" dirty="0"/>
          </a:p>
        </p:txBody>
      </p:sp>
    </p:spTree>
    <p:extLst>
      <p:ext uri="{BB962C8B-B14F-4D97-AF65-F5344CB8AC3E}">
        <p14:creationId xmlns:p14="http://schemas.microsoft.com/office/powerpoint/2010/main" val="17373975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pPr algn="ctr"/>
            <a:r>
              <a:rPr lang="pl-PL" dirty="0" smtClean="0"/>
              <a:t>4 </a:t>
            </a:r>
            <a:r>
              <a:rPr lang="pl-PL" dirty="0" err="1" smtClean="0"/>
              <a:t>april</a:t>
            </a:r>
            <a:r>
              <a:rPr lang="pl-PL" dirty="0" smtClean="0"/>
              <a:t> 1989 </a:t>
            </a:r>
            <a:r>
              <a:rPr lang="en-US" dirty="0"/>
              <a:t>Signing of the Round Table Agreement</a:t>
            </a:r>
            <a:endParaRPr lang="pl-PL" dirty="0"/>
          </a:p>
        </p:txBody>
      </p:sp>
      <p:sp>
        <p:nvSpPr>
          <p:cNvPr id="3" name="Symbol zastępczy zawartości 2"/>
          <p:cNvSpPr>
            <a:spLocks noGrp="1"/>
          </p:cNvSpPr>
          <p:nvPr>
            <p:ph idx="1"/>
          </p:nvPr>
        </p:nvSpPr>
        <p:spPr/>
        <p:txBody>
          <a:bodyPr/>
          <a:lstStyle/>
          <a:p>
            <a:pPr marL="0" indent="0" algn="ctr">
              <a:buNone/>
            </a:pPr>
            <a:r>
              <a:rPr lang="en-US" dirty="0"/>
              <a:t>The Polish Round Table Talks took place in Warsaw, Poland from February 6, to April </a:t>
            </a:r>
            <a:r>
              <a:rPr lang="en-US" dirty="0" smtClean="0"/>
              <a:t>5,1989</a:t>
            </a:r>
            <a:r>
              <a:rPr lang="en-US" dirty="0"/>
              <a:t>. The government initiated the discussion with the banned trade union </a:t>
            </a:r>
            <a:r>
              <a:rPr lang="en-US" dirty="0" err="1"/>
              <a:t>Solidarność</a:t>
            </a:r>
            <a:r>
              <a:rPr lang="en-US" dirty="0"/>
              <a:t> and other opposition groups in an attempt to defuse growing social unrest</a:t>
            </a:r>
            <a:r>
              <a:rPr lang="en-US" dirty="0" smtClean="0"/>
              <a:t>.</a:t>
            </a:r>
            <a:endParaRPr lang="pl-PL" dirty="0" smtClean="0"/>
          </a:p>
          <a:p>
            <a:pPr marL="0" indent="0" algn="ctr">
              <a:buNone/>
            </a:pPr>
            <a:r>
              <a:rPr lang="en-US" dirty="0"/>
              <a:t>An agreement ("Round Table Agreement") was signed on April 4, 1989. The most important demands, including those reflected in the April Novelization, were:</a:t>
            </a:r>
          </a:p>
          <a:p>
            <a:pPr marL="0" indent="0" algn="ctr">
              <a:buNone/>
            </a:pPr>
            <a:r>
              <a:rPr lang="en-US" dirty="0" smtClean="0"/>
              <a:t>    </a:t>
            </a:r>
            <a:r>
              <a:rPr lang="en-US" dirty="0"/>
              <a:t>Legalization of independent trade unions</a:t>
            </a:r>
          </a:p>
          <a:p>
            <a:pPr marL="0" indent="0" algn="ctr">
              <a:buNone/>
            </a:pPr>
            <a:r>
              <a:rPr lang="en-US" dirty="0"/>
              <a:t>    The introduction of the office of President (thereby annulling the power of the Communist party general secretary), who would be elected to a 6-year term</a:t>
            </a:r>
          </a:p>
          <a:p>
            <a:pPr marL="0" indent="0" algn="ctr">
              <a:buNone/>
            </a:pPr>
            <a:r>
              <a:rPr lang="en-US" dirty="0"/>
              <a:t>    The formation of a </a:t>
            </a:r>
            <a:r>
              <a:rPr lang="en-US" dirty="0" smtClean="0"/>
              <a:t>Senate</a:t>
            </a:r>
            <a:r>
              <a:rPr lang="pl-PL" dirty="0" smtClean="0"/>
              <a:t>.</a:t>
            </a:r>
            <a:endParaRPr lang="en-US" dirty="0"/>
          </a:p>
          <a:p>
            <a:pPr marL="0" indent="0" algn="ctr">
              <a:buNone/>
            </a:pPr>
            <a:endParaRPr lang="pl-PL" dirty="0"/>
          </a:p>
        </p:txBody>
      </p:sp>
    </p:spTree>
    <p:extLst>
      <p:ext uri="{BB962C8B-B14F-4D97-AF65-F5344CB8AC3E}">
        <p14:creationId xmlns:p14="http://schemas.microsoft.com/office/powerpoint/2010/main" val="27483937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a:p>
        </p:txBody>
      </p:sp>
      <p:pic>
        <p:nvPicPr>
          <p:cNvPr id="5" name="Symbol zastępczy obrazu 4"/>
          <p:cNvPicPr>
            <a:picLocks noGrp="1" noChangeAspect="1"/>
          </p:cNvPicPr>
          <p:nvPr>
            <p:ph type="pic" idx="1"/>
          </p:nvPr>
        </p:nvPicPr>
        <p:blipFill>
          <a:blip r:embed="rId2"/>
          <a:srcRect l="7771" r="7771"/>
          <a:stretch>
            <a:fillRect/>
          </a:stretch>
        </p:blipFill>
        <p:spPr>
          <a:prstGeom prst="rect">
            <a:avLst/>
          </a:prstGeom>
        </p:spPr>
      </p:pic>
      <p:sp>
        <p:nvSpPr>
          <p:cNvPr id="4" name="Symbol zastępczy tekstu 3"/>
          <p:cNvSpPr>
            <a:spLocks noGrp="1"/>
          </p:cNvSpPr>
          <p:nvPr>
            <p:ph type="body" sz="half" idx="2"/>
          </p:nvPr>
        </p:nvSpPr>
        <p:spPr/>
        <p:txBody>
          <a:bodyPr>
            <a:normAutofit/>
          </a:bodyPr>
          <a:lstStyle/>
          <a:p>
            <a:pPr algn="ctr"/>
            <a:r>
              <a:rPr lang="en-US" sz="1600" dirty="0"/>
              <a:t>At the Round Table Talks the communist regime and Solidarity leaders arrive at a compromise regarding semi-free elections. The latter result in an overwhelming victory for Solidarity. The communists are forced to cede power to a democratic government.</a:t>
            </a:r>
            <a:endParaRPr lang="pl-PL" sz="1600" dirty="0"/>
          </a:p>
        </p:txBody>
      </p:sp>
    </p:spTree>
    <p:extLst>
      <p:ext uri="{BB962C8B-B14F-4D97-AF65-F5344CB8AC3E}">
        <p14:creationId xmlns:p14="http://schemas.microsoft.com/office/powerpoint/2010/main" val="9175503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pPr algn="ctr"/>
            <a:r>
              <a:rPr lang="pl-PL" dirty="0" smtClean="0"/>
              <a:t>Quiz </a:t>
            </a:r>
            <a:r>
              <a:rPr lang="pl-PL" dirty="0" err="1" smtClean="0"/>
              <a:t>question</a:t>
            </a:r>
            <a:endParaRPr lang="pl-PL" dirty="0"/>
          </a:p>
        </p:txBody>
      </p:sp>
      <p:sp>
        <p:nvSpPr>
          <p:cNvPr id="3" name="Symbol zastępczy zawartości 2"/>
          <p:cNvSpPr>
            <a:spLocks noGrp="1"/>
          </p:cNvSpPr>
          <p:nvPr>
            <p:ph idx="1"/>
          </p:nvPr>
        </p:nvSpPr>
        <p:spPr/>
        <p:txBody>
          <a:bodyPr/>
          <a:lstStyle/>
          <a:p>
            <a:pPr marL="0" indent="0">
              <a:buNone/>
            </a:pPr>
            <a:r>
              <a:rPr lang="pl-PL" dirty="0" err="1" smtClean="0"/>
              <a:t>Which</a:t>
            </a:r>
            <a:r>
              <a:rPr lang="pl-PL" dirty="0" smtClean="0"/>
              <a:t> </a:t>
            </a:r>
            <a:r>
              <a:rPr lang="pl-PL" u="sng" dirty="0" err="1" smtClean="0"/>
              <a:t>wasn’t</a:t>
            </a:r>
            <a:r>
              <a:rPr lang="pl-PL" dirty="0" smtClean="0"/>
              <a:t> a part of a</a:t>
            </a:r>
            <a:r>
              <a:rPr lang="en-US" dirty="0" smtClean="0"/>
              <a:t>n </a:t>
            </a:r>
            <a:r>
              <a:rPr lang="en-US" dirty="0"/>
              <a:t>agreement ("Round Table Agreement") </a:t>
            </a:r>
            <a:r>
              <a:rPr lang="pl-PL" dirty="0" err="1" smtClean="0"/>
              <a:t>which</a:t>
            </a:r>
            <a:r>
              <a:rPr lang="pl-PL" dirty="0" smtClean="0"/>
              <a:t> </a:t>
            </a:r>
            <a:r>
              <a:rPr lang="en-US" dirty="0" smtClean="0"/>
              <a:t>was </a:t>
            </a:r>
            <a:r>
              <a:rPr lang="en-US" dirty="0"/>
              <a:t>signed on April </a:t>
            </a:r>
            <a:r>
              <a:rPr lang="en-US" dirty="0" smtClean="0"/>
              <a:t>4</a:t>
            </a:r>
            <a:r>
              <a:rPr lang="pl-PL" dirty="0" smtClean="0"/>
              <a:t> in 1989:</a:t>
            </a:r>
          </a:p>
          <a:p>
            <a:pPr marL="457200" indent="-457200">
              <a:buAutoNum type="alphaLcParenR"/>
            </a:pPr>
            <a:r>
              <a:rPr lang="en-US" dirty="0" smtClean="0"/>
              <a:t>The </a:t>
            </a:r>
            <a:r>
              <a:rPr lang="en-US" dirty="0"/>
              <a:t>introduction of the office of President (thereby annulling the power of the Communist party general secretary), who would be elected to a 6-year </a:t>
            </a:r>
            <a:r>
              <a:rPr lang="en-US" dirty="0" smtClean="0"/>
              <a:t>term</a:t>
            </a:r>
            <a:endParaRPr lang="pl-PL" dirty="0" smtClean="0"/>
          </a:p>
          <a:p>
            <a:pPr marL="457200" indent="-457200">
              <a:buAutoNum type="alphaLcParenR"/>
            </a:pPr>
            <a:r>
              <a:rPr lang="pl-PL" dirty="0" smtClean="0"/>
              <a:t>The </a:t>
            </a:r>
            <a:r>
              <a:rPr lang="pl-PL" dirty="0" err="1"/>
              <a:t>S</a:t>
            </a:r>
            <a:r>
              <a:rPr lang="pl-PL" dirty="0" err="1" smtClean="0"/>
              <a:t>enate</a:t>
            </a:r>
            <a:r>
              <a:rPr lang="pl-PL" dirty="0" smtClean="0"/>
              <a:t> </a:t>
            </a:r>
            <a:r>
              <a:rPr lang="pl-PL" dirty="0" err="1" smtClean="0"/>
              <a:t>dismantling</a:t>
            </a:r>
            <a:endParaRPr lang="pl-PL" dirty="0"/>
          </a:p>
        </p:txBody>
      </p:sp>
    </p:spTree>
    <p:extLst>
      <p:ext uri="{BB962C8B-B14F-4D97-AF65-F5344CB8AC3E}">
        <p14:creationId xmlns:p14="http://schemas.microsoft.com/office/powerpoint/2010/main" val="2904172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pPr algn="ctr"/>
            <a:r>
              <a:rPr lang="pl-PL" dirty="0" smtClean="0"/>
              <a:t>2 </a:t>
            </a:r>
            <a:r>
              <a:rPr lang="pl-PL" dirty="0" err="1" smtClean="0"/>
              <a:t>april</a:t>
            </a:r>
            <a:r>
              <a:rPr lang="pl-PL" dirty="0" smtClean="0"/>
              <a:t> 1997 </a:t>
            </a:r>
            <a:r>
              <a:rPr lang="pl-PL" dirty="0" err="1" smtClean="0"/>
              <a:t>adoption</a:t>
            </a:r>
            <a:r>
              <a:rPr lang="pl-PL" dirty="0" smtClean="0"/>
              <a:t> of </a:t>
            </a:r>
            <a:r>
              <a:rPr lang="pl-PL" dirty="0" err="1" smtClean="0"/>
              <a:t>constitution</a:t>
            </a:r>
            <a:endParaRPr lang="pl-PL" dirty="0"/>
          </a:p>
        </p:txBody>
      </p:sp>
      <p:sp>
        <p:nvSpPr>
          <p:cNvPr id="3" name="Symbol zastępczy zawartości 2"/>
          <p:cNvSpPr>
            <a:spLocks noGrp="1"/>
          </p:cNvSpPr>
          <p:nvPr>
            <p:ph idx="1"/>
          </p:nvPr>
        </p:nvSpPr>
        <p:spPr/>
        <p:txBody>
          <a:bodyPr/>
          <a:lstStyle/>
          <a:p>
            <a:pPr marL="0" indent="0">
              <a:buNone/>
            </a:pPr>
            <a:r>
              <a:rPr lang="en-US" dirty="0"/>
              <a:t>The current Constitution of Poland was adopted on 2 April 1997. Formally known as the Constitution of the Republic of </a:t>
            </a:r>
            <a:r>
              <a:rPr lang="en-US" dirty="0" smtClean="0"/>
              <a:t>Poland, </a:t>
            </a:r>
            <a:r>
              <a:rPr lang="en-US" dirty="0"/>
              <a:t>it replaced the temporary amendments put into place in 1992 designed to reverse the effects of the communist dictatorship, establishing the nation as "a democratic state ruled by law and implementing the principles of social justice". It was adopted by the National Assembly of Poland on 2 April 1997, approved by a national referendum on 25 May 1997, and came into effect on 17 October 1997.</a:t>
            </a:r>
          </a:p>
          <a:p>
            <a:endParaRPr lang="en-US" dirty="0"/>
          </a:p>
          <a:p>
            <a:pPr marL="0" indent="0">
              <a:buNone/>
            </a:pPr>
            <a:r>
              <a:rPr lang="en-US" dirty="0"/>
              <a:t>Poland has had numerous previous constitutional acts during its history. Historically, the most significant is probably the May Constitution adopted on 3 May 1791.</a:t>
            </a:r>
            <a:endParaRPr lang="pl-PL" dirty="0"/>
          </a:p>
        </p:txBody>
      </p:sp>
    </p:spTree>
    <p:extLst>
      <p:ext uri="{BB962C8B-B14F-4D97-AF65-F5344CB8AC3E}">
        <p14:creationId xmlns:p14="http://schemas.microsoft.com/office/powerpoint/2010/main" val="38129675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pPr algn="ctr"/>
            <a:r>
              <a:rPr lang="pl-PL" dirty="0" err="1" smtClean="0"/>
              <a:t>Yalta</a:t>
            </a:r>
            <a:r>
              <a:rPr lang="pl-PL" dirty="0" smtClean="0"/>
              <a:t> </a:t>
            </a:r>
            <a:r>
              <a:rPr lang="pl-PL" dirty="0" err="1" smtClean="0"/>
              <a:t>conference</a:t>
            </a:r>
            <a:r>
              <a:rPr lang="pl-PL" dirty="0" smtClean="0"/>
              <a:t> </a:t>
            </a:r>
            <a:endParaRPr lang="pl-PL" dirty="0"/>
          </a:p>
        </p:txBody>
      </p:sp>
      <p:pic>
        <p:nvPicPr>
          <p:cNvPr id="6" name="Symbol zastępczy obrazu 5"/>
          <p:cNvPicPr>
            <a:picLocks noGrp="1" noChangeAspect="1"/>
          </p:cNvPicPr>
          <p:nvPr>
            <p:ph type="pic" idx="1"/>
          </p:nvPr>
        </p:nvPicPr>
        <p:blipFill>
          <a:blip r:embed="rId2">
            <a:extLst>
              <a:ext uri="{28A0092B-C50C-407E-A947-70E740481C1C}">
                <a14:useLocalDpi xmlns:a14="http://schemas.microsoft.com/office/drawing/2010/main" val="0"/>
              </a:ext>
            </a:extLst>
          </a:blip>
          <a:srcRect l="2286" r="2286"/>
          <a:stretch>
            <a:fillRect/>
          </a:stretch>
        </p:blipFill>
        <p:spPr/>
      </p:pic>
      <p:sp>
        <p:nvSpPr>
          <p:cNvPr id="4" name="Symbol zastępczy tekstu 3"/>
          <p:cNvSpPr>
            <a:spLocks noGrp="1"/>
          </p:cNvSpPr>
          <p:nvPr>
            <p:ph type="body" sz="half" idx="2"/>
          </p:nvPr>
        </p:nvSpPr>
        <p:spPr/>
        <p:txBody>
          <a:bodyPr/>
          <a:lstStyle/>
          <a:p>
            <a:r>
              <a:rPr lang="en-US" dirty="0" smtClean="0"/>
              <a:t> </a:t>
            </a:r>
            <a:r>
              <a:rPr lang="en-US" dirty="0"/>
              <a:t>(from left to right) Winston Churchill, Franklin D. Roosevelt and Joseph Stalin. Also present are Soviet Foreign Minister </a:t>
            </a:r>
            <a:r>
              <a:rPr lang="en-US" dirty="0" err="1"/>
              <a:t>Vyacheslav</a:t>
            </a:r>
            <a:r>
              <a:rPr lang="en-US" dirty="0"/>
              <a:t> Molotov (far left); Field Marshal Sir Alan Brooke, Admiral of the Fleet Sir Andrew Cunningham, RN, Marshal of the RAF Sir Charles Portal, RAF, (standing behind Churchill); General George C. Marshall, Chief of Staff of the United States Army, and Fleet Admiral William D. Leahy, USN, (standing behind Roosevelt).</a:t>
            </a:r>
            <a:endParaRPr lang="pl-PL" dirty="0"/>
          </a:p>
        </p:txBody>
      </p:sp>
    </p:spTree>
    <p:extLst>
      <p:ext uri="{BB962C8B-B14F-4D97-AF65-F5344CB8AC3E}">
        <p14:creationId xmlns:p14="http://schemas.microsoft.com/office/powerpoint/2010/main" val="36756062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a:p>
        </p:txBody>
      </p:sp>
      <p:pic>
        <p:nvPicPr>
          <p:cNvPr id="5" name="Symbol zastępczy obrazu 4"/>
          <p:cNvPicPr>
            <a:picLocks noGrp="1" noChangeAspect="1"/>
          </p:cNvPicPr>
          <p:nvPr>
            <p:ph type="pic" idx="1"/>
          </p:nvPr>
        </p:nvPicPr>
        <p:blipFill>
          <a:blip r:embed="rId2"/>
          <a:srcRect l="8365" r="8365"/>
          <a:stretch>
            <a:fillRect/>
          </a:stretch>
        </p:blipFill>
        <p:spPr>
          <a:xfrm>
            <a:off x="0" y="0"/>
            <a:ext cx="8267700" cy="6858000"/>
          </a:xfrm>
          <a:prstGeom prst="rect">
            <a:avLst/>
          </a:prstGeom>
        </p:spPr>
      </p:pic>
      <p:sp>
        <p:nvSpPr>
          <p:cNvPr id="4" name="Symbol zastępczy tekstu 3"/>
          <p:cNvSpPr>
            <a:spLocks noGrp="1"/>
          </p:cNvSpPr>
          <p:nvPr>
            <p:ph type="body" sz="half" idx="2"/>
          </p:nvPr>
        </p:nvSpPr>
        <p:spPr/>
        <p:txBody>
          <a:bodyPr>
            <a:normAutofit lnSpcReduction="10000"/>
          </a:bodyPr>
          <a:lstStyle/>
          <a:p>
            <a:r>
              <a:rPr lang="en-US" dirty="0"/>
              <a:t>The preamble emphasizes freedom of religion or disbelief: "We, the Polish Nation - all citizens of the Republic, Both those who believe in God as the source of truth, justice, good and beauty, As well as those not sharing such faith but respecting those universal values as arising from other sources...". Article 25 provides further protection, that public officials "shall be impartial in matters of personal conviction, whether religious or philosophical, or in relation to outlooks on life, and shall ensure their freedom of expression within public life."</a:t>
            </a:r>
            <a:endParaRPr lang="pl-PL" dirty="0"/>
          </a:p>
        </p:txBody>
      </p:sp>
    </p:spTree>
    <p:extLst>
      <p:ext uri="{BB962C8B-B14F-4D97-AF65-F5344CB8AC3E}">
        <p14:creationId xmlns:p14="http://schemas.microsoft.com/office/powerpoint/2010/main" val="33902907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pPr algn="ctr"/>
            <a:r>
              <a:rPr lang="pl-PL" dirty="0" smtClean="0"/>
              <a:t>12 march 1999 </a:t>
            </a:r>
            <a:r>
              <a:rPr lang="pl-PL" dirty="0" err="1" smtClean="0"/>
              <a:t>accession</a:t>
            </a:r>
            <a:r>
              <a:rPr lang="pl-PL" dirty="0" smtClean="0"/>
              <a:t> to </a:t>
            </a:r>
            <a:r>
              <a:rPr lang="pl-PL" dirty="0" err="1" smtClean="0"/>
              <a:t>nato</a:t>
            </a:r>
            <a:endParaRPr lang="pl-PL" dirty="0"/>
          </a:p>
        </p:txBody>
      </p:sp>
      <p:sp>
        <p:nvSpPr>
          <p:cNvPr id="3" name="Symbol zastępczy zawartości 2"/>
          <p:cNvSpPr>
            <a:spLocks noGrp="1"/>
          </p:cNvSpPr>
          <p:nvPr>
            <p:ph idx="1"/>
          </p:nvPr>
        </p:nvSpPr>
        <p:spPr/>
        <p:txBody>
          <a:bodyPr/>
          <a:lstStyle/>
          <a:p>
            <a:pPr marL="0" indent="0" algn="ctr">
              <a:buNone/>
            </a:pPr>
            <a:r>
              <a:rPr lang="en-US" dirty="0"/>
              <a:t>The North Atlantic Treaty Organization </a:t>
            </a:r>
            <a:r>
              <a:rPr lang="en-US" dirty="0" smtClean="0"/>
              <a:t>NATO, </a:t>
            </a:r>
            <a:r>
              <a:rPr lang="en-US" dirty="0"/>
              <a:t>also called the North Atlantic Alliance, is an intergovernmental military alliance based on the North Atlantic Treaty which was signed on 4 April 1949</a:t>
            </a:r>
            <a:r>
              <a:rPr lang="en-US" dirty="0" smtClean="0"/>
              <a:t>.</a:t>
            </a:r>
            <a:endParaRPr lang="pl-PL" dirty="0" smtClean="0"/>
          </a:p>
          <a:p>
            <a:pPr marL="0" indent="0" algn="ctr">
              <a:buNone/>
            </a:pPr>
            <a:endParaRPr lang="pl-PL" dirty="0"/>
          </a:p>
        </p:txBody>
      </p:sp>
      <p:pic>
        <p:nvPicPr>
          <p:cNvPr id="4" name="Obraz 3"/>
          <p:cNvPicPr>
            <a:picLocks noChangeAspect="1"/>
          </p:cNvPicPr>
          <p:nvPr/>
        </p:nvPicPr>
        <p:blipFill>
          <a:blip r:embed="rId2"/>
          <a:stretch>
            <a:fillRect/>
          </a:stretch>
        </p:blipFill>
        <p:spPr>
          <a:xfrm>
            <a:off x="3873500" y="3128962"/>
            <a:ext cx="3670299" cy="1290638"/>
          </a:xfrm>
          <a:prstGeom prst="rect">
            <a:avLst/>
          </a:prstGeom>
        </p:spPr>
      </p:pic>
    </p:spTree>
    <p:extLst>
      <p:ext uri="{BB962C8B-B14F-4D97-AF65-F5344CB8AC3E}">
        <p14:creationId xmlns:p14="http://schemas.microsoft.com/office/powerpoint/2010/main" val="2952989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pPr algn="ctr"/>
            <a:r>
              <a:rPr lang="pl-PL" dirty="0" smtClean="0"/>
              <a:t>1st </a:t>
            </a:r>
            <a:r>
              <a:rPr lang="pl-PL" dirty="0" err="1" smtClean="0"/>
              <a:t>may</a:t>
            </a:r>
            <a:r>
              <a:rPr lang="pl-PL" dirty="0" smtClean="0"/>
              <a:t> 2004 </a:t>
            </a:r>
            <a:r>
              <a:rPr lang="pl-PL" dirty="0" err="1" smtClean="0"/>
              <a:t>accesssion</a:t>
            </a:r>
            <a:r>
              <a:rPr lang="pl-PL" dirty="0" smtClean="0"/>
              <a:t> </a:t>
            </a:r>
            <a:br>
              <a:rPr lang="pl-PL" dirty="0" smtClean="0"/>
            </a:br>
            <a:r>
              <a:rPr lang="pl-PL" dirty="0" smtClean="0"/>
              <a:t>to </a:t>
            </a:r>
            <a:r>
              <a:rPr lang="pl-PL" dirty="0" err="1" smtClean="0"/>
              <a:t>european</a:t>
            </a:r>
            <a:r>
              <a:rPr lang="pl-PL" dirty="0" smtClean="0"/>
              <a:t> </a:t>
            </a:r>
            <a:r>
              <a:rPr lang="pl-PL" dirty="0" err="1" smtClean="0"/>
              <a:t>union</a:t>
            </a:r>
            <a:endParaRPr lang="pl-PL" dirty="0"/>
          </a:p>
        </p:txBody>
      </p:sp>
      <p:sp>
        <p:nvSpPr>
          <p:cNvPr id="3" name="Symbol zastępczy zawartości 2"/>
          <p:cNvSpPr>
            <a:spLocks noGrp="1"/>
          </p:cNvSpPr>
          <p:nvPr>
            <p:ph idx="1"/>
          </p:nvPr>
        </p:nvSpPr>
        <p:spPr/>
        <p:txBody>
          <a:bodyPr/>
          <a:lstStyle/>
          <a:p>
            <a:pPr marL="0" indent="0" algn="ctr">
              <a:buNone/>
            </a:pPr>
            <a:r>
              <a:rPr lang="en-US" dirty="0"/>
              <a:t>The 2004 enlargement of the European Union was the largest single expansion of the European Union (EU), in terms of territory, number of states, and population to date; however, it was not the largest in terms of gross domestic product. It occurred on </a:t>
            </a:r>
            <a:r>
              <a:rPr lang="pl-PL" dirty="0" smtClean="0"/>
              <a:t/>
            </a:r>
            <a:br>
              <a:rPr lang="pl-PL" dirty="0" smtClean="0"/>
            </a:br>
            <a:r>
              <a:rPr lang="en-US" dirty="0" smtClean="0"/>
              <a:t>1 </a:t>
            </a:r>
            <a:r>
              <a:rPr lang="en-US" dirty="0"/>
              <a:t>May 2004.</a:t>
            </a:r>
          </a:p>
          <a:p>
            <a:pPr marL="0" indent="0" algn="ctr">
              <a:buNone/>
            </a:pPr>
            <a:endParaRPr lang="en-US" dirty="0"/>
          </a:p>
          <a:p>
            <a:pPr marL="0" indent="0" algn="ctr">
              <a:buNone/>
            </a:pPr>
            <a:r>
              <a:rPr lang="en-US" dirty="0"/>
              <a:t>The simultaneous accessions concerned the following countries, sometimes referred to as the "A10" countries: </a:t>
            </a:r>
            <a:r>
              <a:rPr lang="en-US" dirty="0" smtClean="0"/>
              <a:t>Cyprus</a:t>
            </a:r>
            <a:r>
              <a:rPr lang="en-US" dirty="0"/>
              <a:t>, the Czech Republic, Estonia, Hungary, Latvia, Lithuania, Malta, Poland, Slovakia, and Slovenia. </a:t>
            </a:r>
            <a:endParaRPr lang="pl-PL" dirty="0"/>
          </a:p>
        </p:txBody>
      </p:sp>
    </p:spTree>
    <p:extLst>
      <p:ext uri="{BB962C8B-B14F-4D97-AF65-F5344CB8AC3E}">
        <p14:creationId xmlns:p14="http://schemas.microsoft.com/office/powerpoint/2010/main" val="25316696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a:p>
        </p:txBody>
      </p:sp>
      <p:pic>
        <p:nvPicPr>
          <p:cNvPr id="6" name="Symbol zastępczy obrazu 5"/>
          <p:cNvPicPr>
            <a:picLocks noGrp="1" noChangeAspect="1"/>
          </p:cNvPicPr>
          <p:nvPr>
            <p:ph type="pic" idx="1"/>
          </p:nvPr>
        </p:nvPicPr>
        <p:blipFill>
          <a:blip r:embed="rId2">
            <a:extLst>
              <a:ext uri="{28A0092B-C50C-407E-A947-70E740481C1C}">
                <a14:useLocalDpi xmlns:a14="http://schemas.microsoft.com/office/drawing/2010/main" val="0"/>
              </a:ext>
            </a:extLst>
          </a:blip>
          <a:srcRect l="3702" r="3702"/>
          <a:stretch>
            <a:fillRect/>
          </a:stretch>
        </p:blipFill>
        <p:spPr/>
      </p:pic>
      <p:sp>
        <p:nvSpPr>
          <p:cNvPr id="4" name="Symbol zastępczy tekstu 3"/>
          <p:cNvSpPr>
            <a:spLocks noGrp="1"/>
          </p:cNvSpPr>
          <p:nvPr>
            <p:ph type="body" sz="half" idx="2"/>
          </p:nvPr>
        </p:nvSpPr>
        <p:spPr/>
        <p:txBody>
          <a:bodyPr/>
          <a:lstStyle/>
          <a:p>
            <a:r>
              <a:rPr lang="en-US" dirty="0"/>
              <a:t> </a:t>
            </a:r>
            <a:r>
              <a:rPr lang="pl-PL" dirty="0" err="1" smtClean="0"/>
              <a:t>blue</a:t>
            </a:r>
            <a:r>
              <a:rPr lang="pl-PL" dirty="0" smtClean="0"/>
              <a:t> </a:t>
            </a:r>
            <a:r>
              <a:rPr lang="pl-PL" dirty="0" err="1" smtClean="0"/>
              <a:t>colour</a:t>
            </a:r>
            <a:r>
              <a:rPr lang="pl-PL" dirty="0" smtClean="0"/>
              <a:t>- </a:t>
            </a:r>
            <a:r>
              <a:rPr lang="en-US" dirty="0" smtClean="0"/>
              <a:t>Preexisting </a:t>
            </a:r>
            <a:r>
              <a:rPr lang="en-US" dirty="0"/>
              <a:t>EU members in 2004   </a:t>
            </a:r>
            <a:endParaRPr lang="pl-PL" dirty="0" smtClean="0"/>
          </a:p>
          <a:p>
            <a:r>
              <a:rPr lang="pl-PL" dirty="0" err="1" smtClean="0"/>
              <a:t>Yellow</a:t>
            </a:r>
            <a:r>
              <a:rPr lang="pl-PL" dirty="0" smtClean="0"/>
              <a:t>- </a:t>
            </a:r>
            <a:r>
              <a:rPr lang="en-US" dirty="0" smtClean="0"/>
              <a:t>New </a:t>
            </a:r>
            <a:r>
              <a:rPr lang="en-US" dirty="0"/>
              <a:t>EU members admitted in 2004</a:t>
            </a:r>
            <a:endParaRPr lang="pl-PL" dirty="0"/>
          </a:p>
        </p:txBody>
      </p:sp>
    </p:spTree>
    <p:extLst>
      <p:ext uri="{BB962C8B-B14F-4D97-AF65-F5344CB8AC3E}">
        <p14:creationId xmlns:p14="http://schemas.microsoft.com/office/powerpoint/2010/main" val="16452398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pPr algn="ctr"/>
            <a:r>
              <a:rPr lang="pl-PL" dirty="0" smtClean="0"/>
              <a:t>10 </a:t>
            </a:r>
            <a:r>
              <a:rPr lang="pl-PL" dirty="0" err="1" smtClean="0"/>
              <a:t>april</a:t>
            </a:r>
            <a:r>
              <a:rPr lang="pl-PL" dirty="0" smtClean="0"/>
              <a:t> 2010 </a:t>
            </a:r>
            <a:r>
              <a:rPr lang="pl-PL" dirty="0" err="1" smtClean="0"/>
              <a:t>plane</a:t>
            </a:r>
            <a:r>
              <a:rPr lang="pl-PL" dirty="0" smtClean="0"/>
              <a:t> </a:t>
            </a:r>
            <a:r>
              <a:rPr lang="pl-PL" dirty="0" err="1" smtClean="0"/>
              <a:t>crash</a:t>
            </a:r>
            <a:r>
              <a:rPr lang="pl-PL" dirty="0" smtClean="0"/>
              <a:t> with </a:t>
            </a:r>
            <a:r>
              <a:rPr lang="pl-PL" dirty="0" err="1" smtClean="0"/>
              <a:t>polish</a:t>
            </a:r>
            <a:r>
              <a:rPr lang="pl-PL" dirty="0" smtClean="0"/>
              <a:t> </a:t>
            </a:r>
            <a:r>
              <a:rPr lang="pl-PL" dirty="0" err="1" smtClean="0"/>
              <a:t>president</a:t>
            </a:r>
            <a:r>
              <a:rPr lang="pl-PL" dirty="0" smtClean="0"/>
              <a:t> </a:t>
            </a:r>
            <a:r>
              <a:rPr lang="pl-PL" dirty="0" err="1" smtClean="0"/>
              <a:t>onboard</a:t>
            </a:r>
            <a:endParaRPr lang="pl-PL" dirty="0"/>
          </a:p>
        </p:txBody>
      </p:sp>
      <p:sp>
        <p:nvSpPr>
          <p:cNvPr id="3" name="Symbol zastępczy zawartości 2"/>
          <p:cNvSpPr>
            <a:spLocks noGrp="1"/>
          </p:cNvSpPr>
          <p:nvPr>
            <p:ph idx="1"/>
          </p:nvPr>
        </p:nvSpPr>
        <p:spPr/>
        <p:txBody>
          <a:bodyPr/>
          <a:lstStyle/>
          <a:p>
            <a:pPr marL="0" indent="0" algn="ctr">
              <a:buNone/>
            </a:pPr>
            <a:r>
              <a:rPr lang="en-US" dirty="0"/>
              <a:t>On 10 April 2010, a </a:t>
            </a:r>
            <a:r>
              <a:rPr lang="en-US" dirty="0" err="1"/>
              <a:t>Tupolev</a:t>
            </a:r>
            <a:r>
              <a:rPr lang="en-US" dirty="0"/>
              <a:t> Tu-154 aircraft of the Polish Air Force crashed near the city of Smolensk, Russia, killing all 96 people on board. Among the victims were the President of Poland Lech </a:t>
            </a:r>
            <a:r>
              <a:rPr lang="en-US" dirty="0" err="1"/>
              <a:t>Kaczyński</a:t>
            </a:r>
            <a:r>
              <a:rPr lang="en-US" dirty="0"/>
              <a:t> and his wife Maria, the former President of Poland in exile </a:t>
            </a:r>
            <a:r>
              <a:rPr lang="en-US" dirty="0" err="1"/>
              <a:t>Ryszard</a:t>
            </a:r>
            <a:r>
              <a:rPr lang="en-US" dirty="0"/>
              <a:t> </a:t>
            </a:r>
            <a:r>
              <a:rPr lang="en-US" dirty="0" err="1"/>
              <a:t>Kaczorowski</a:t>
            </a:r>
            <a:r>
              <a:rPr lang="en-US" dirty="0"/>
              <a:t>, the chief of the Polish General Staff and other senior Polish military officers, the president of the National Bank of Poland, Polish Government officials, 18 members of the Polish Parliament, senior members of the Polish clergy and relatives of victims of the </a:t>
            </a:r>
            <a:r>
              <a:rPr lang="en-US" dirty="0" err="1"/>
              <a:t>Katyn</a:t>
            </a:r>
            <a:r>
              <a:rPr lang="en-US" dirty="0"/>
              <a:t> massacre. The group was arriving from Warsaw to attend an event marking the 70th anniversary of the massacre, which took place not far from Smolensk.</a:t>
            </a:r>
            <a:endParaRPr lang="pl-PL" dirty="0"/>
          </a:p>
        </p:txBody>
      </p:sp>
    </p:spTree>
    <p:extLst>
      <p:ext uri="{BB962C8B-B14F-4D97-AF65-F5344CB8AC3E}">
        <p14:creationId xmlns:p14="http://schemas.microsoft.com/office/powerpoint/2010/main" val="24116695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a:p>
        </p:txBody>
      </p:sp>
      <p:pic>
        <p:nvPicPr>
          <p:cNvPr id="6" name="Symbol zastępczy obrazu 5"/>
          <p:cNvPicPr>
            <a:picLocks noGrp="1" noChangeAspect="1"/>
          </p:cNvPicPr>
          <p:nvPr>
            <p:ph type="pic" idx="1"/>
          </p:nvPr>
        </p:nvPicPr>
        <p:blipFill>
          <a:blip r:embed="rId2">
            <a:extLst>
              <a:ext uri="{28A0092B-C50C-407E-A947-70E740481C1C}">
                <a14:useLocalDpi xmlns:a14="http://schemas.microsoft.com/office/drawing/2010/main" val="0"/>
              </a:ext>
            </a:extLst>
          </a:blip>
          <a:srcRect l="19539" r="19539"/>
          <a:stretch>
            <a:fillRect/>
          </a:stretch>
        </p:blipFill>
        <p:spPr/>
      </p:pic>
      <p:sp>
        <p:nvSpPr>
          <p:cNvPr id="4" name="Symbol zastępczy tekstu 3"/>
          <p:cNvSpPr>
            <a:spLocks noGrp="1"/>
          </p:cNvSpPr>
          <p:nvPr>
            <p:ph type="body" sz="half" idx="2"/>
          </p:nvPr>
        </p:nvSpPr>
        <p:spPr/>
        <p:txBody>
          <a:bodyPr>
            <a:normAutofit/>
          </a:bodyPr>
          <a:lstStyle/>
          <a:p>
            <a:pPr algn="ctr"/>
            <a:r>
              <a:rPr lang="en-US" sz="1600" dirty="0"/>
              <a:t>Wreckage from the Tu-154 at the crash site</a:t>
            </a:r>
            <a:endParaRPr lang="pl-PL" sz="1600" dirty="0"/>
          </a:p>
        </p:txBody>
      </p:sp>
    </p:spTree>
    <p:extLst>
      <p:ext uri="{BB962C8B-B14F-4D97-AF65-F5344CB8AC3E}">
        <p14:creationId xmlns:p14="http://schemas.microsoft.com/office/powerpoint/2010/main" val="47094571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pPr algn="ctr"/>
            <a:r>
              <a:rPr lang="pl-PL" dirty="0" err="1" smtClean="0"/>
              <a:t>Did</a:t>
            </a:r>
            <a:r>
              <a:rPr lang="pl-PL" dirty="0" smtClean="0"/>
              <a:t> </a:t>
            </a:r>
            <a:r>
              <a:rPr lang="pl-PL" dirty="0" err="1" smtClean="0"/>
              <a:t>you</a:t>
            </a:r>
            <a:r>
              <a:rPr lang="pl-PL" dirty="0" smtClean="0"/>
              <a:t> </a:t>
            </a:r>
            <a:r>
              <a:rPr lang="pl-PL" dirty="0" err="1" smtClean="0"/>
              <a:t>know</a:t>
            </a:r>
            <a:r>
              <a:rPr lang="pl-PL" dirty="0" smtClean="0"/>
              <a:t>?</a:t>
            </a:r>
            <a:endParaRPr lang="pl-PL" dirty="0"/>
          </a:p>
        </p:txBody>
      </p:sp>
      <p:sp>
        <p:nvSpPr>
          <p:cNvPr id="3" name="Symbol zastępczy zawartości 2"/>
          <p:cNvSpPr>
            <a:spLocks noGrp="1"/>
          </p:cNvSpPr>
          <p:nvPr>
            <p:ph idx="1"/>
          </p:nvPr>
        </p:nvSpPr>
        <p:spPr/>
        <p:txBody>
          <a:bodyPr>
            <a:normAutofit/>
          </a:bodyPr>
          <a:lstStyle/>
          <a:p>
            <a:pPr marL="0" indent="0" algn="ctr">
              <a:buNone/>
            </a:pPr>
            <a:r>
              <a:rPr lang="en-US" sz="3200" dirty="0"/>
              <a:t>The pilots were attempting to land at Smolensk North Airport – a former military airbase – in thick fog, with visibility reduced to about 500 </a:t>
            </a:r>
            <a:r>
              <a:rPr lang="en-US" sz="3200" dirty="0" err="1"/>
              <a:t>metres</a:t>
            </a:r>
            <a:r>
              <a:rPr lang="en-US" sz="3200" dirty="0"/>
              <a:t> (1,600 </a:t>
            </a:r>
            <a:r>
              <a:rPr lang="en-US" sz="3200" dirty="0" err="1"/>
              <a:t>ft</a:t>
            </a:r>
            <a:r>
              <a:rPr lang="en-US" sz="3200" dirty="0"/>
              <a:t>). The aircraft descended far below the normal approach path until it struck trees, rolled inverted and crashed into the ground, coming to rest in a wooded area a short distance from the runway.</a:t>
            </a:r>
            <a:endParaRPr lang="pl-PL" sz="3200" dirty="0"/>
          </a:p>
        </p:txBody>
      </p:sp>
    </p:spTree>
    <p:extLst>
      <p:ext uri="{BB962C8B-B14F-4D97-AF65-F5344CB8AC3E}">
        <p14:creationId xmlns:p14="http://schemas.microsoft.com/office/powerpoint/2010/main" val="5053476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p:cNvPicPr>
            <a:picLocks noChangeAspect="1"/>
          </p:cNvPicPr>
          <p:nvPr/>
        </p:nvPicPr>
        <p:blipFill>
          <a:blip r:embed="rId2"/>
          <a:stretch>
            <a:fillRect/>
          </a:stretch>
        </p:blipFill>
        <p:spPr>
          <a:xfrm>
            <a:off x="3473958" y="1244346"/>
            <a:ext cx="6667500" cy="3501390"/>
          </a:xfrm>
          <a:prstGeom prst="rect">
            <a:avLst/>
          </a:prstGeom>
        </p:spPr>
      </p:pic>
      <p:sp>
        <p:nvSpPr>
          <p:cNvPr id="2" name="Tytuł 1"/>
          <p:cNvSpPr>
            <a:spLocks noGrp="1"/>
          </p:cNvSpPr>
          <p:nvPr>
            <p:ph type="title"/>
          </p:nvPr>
        </p:nvSpPr>
        <p:spPr/>
        <p:txBody>
          <a:bodyPr/>
          <a:lstStyle/>
          <a:p>
            <a:endParaRPr lang="pl-PL" dirty="0"/>
          </a:p>
        </p:txBody>
      </p:sp>
      <p:sp>
        <p:nvSpPr>
          <p:cNvPr id="3" name="Symbol zastępczy tekstu 2"/>
          <p:cNvSpPr>
            <a:spLocks noGrp="1"/>
          </p:cNvSpPr>
          <p:nvPr>
            <p:ph type="body" idx="1"/>
          </p:nvPr>
        </p:nvSpPr>
        <p:spPr/>
        <p:txBody>
          <a:bodyPr/>
          <a:lstStyle/>
          <a:p>
            <a:endParaRPr lang="pl-PL" dirty="0"/>
          </a:p>
        </p:txBody>
      </p:sp>
    </p:spTree>
    <p:extLst>
      <p:ext uri="{BB962C8B-B14F-4D97-AF65-F5344CB8AC3E}">
        <p14:creationId xmlns:p14="http://schemas.microsoft.com/office/powerpoint/2010/main" val="8210064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a:p>
        </p:txBody>
      </p:sp>
      <p:sp>
        <p:nvSpPr>
          <p:cNvPr id="3" name="Symbol zastępczy zawartości 2"/>
          <p:cNvSpPr>
            <a:spLocks noGrp="1"/>
          </p:cNvSpPr>
          <p:nvPr>
            <p:ph idx="1"/>
          </p:nvPr>
        </p:nvSpPr>
        <p:spPr/>
        <p:txBody>
          <a:bodyPr/>
          <a:lstStyle/>
          <a:p>
            <a:pPr marL="0" indent="0">
              <a:buNone/>
            </a:pPr>
            <a:r>
              <a:rPr lang="pl-PL" sz="4800" b="1" dirty="0" err="1" smtClean="0"/>
              <a:t>Did</a:t>
            </a:r>
            <a:r>
              <a:rPr lang="pl-PL" sz="4800" b="1" dirty="0" smtClean="0"/>
              <a:t> </a:t>
            </a:r>
            <a:r>
              <a:rPr lang="pl-PL" sz="4800" b="1" dirty="0" err="1" smtClean="0"/>
              <a:t>you</a:t>
            </a:r>
            <a:r>
              <a:rPr lang="pl-PL" sz="4800" b="1" dirty="0" smtClean="0"/>
              <a:t> </a:t>
            </a:r>
            <a:r>
              <a:rPr lang="pl-PL" sz="4800" b="1" dirty="0" err="1" smtClean="0"/>
              <a:t>know</a:t>
            </a:r>
            <a:r>
              <a:rPr lang="pl-PL" sz="4800" b="1" dirty="0" smtClean="0"/>
              <a:t>…?</a:t>
            </a:r>
          </a:p>
          <a:p>
            <a:pPr marL="0" indent="0" algn="ctr">
              <a:buNone/>
            </a:pPr>
            <a:r>
              <a:rPr lang="pl-PL" sz="3200" dirty="0" err="1" smtClean="0"/>
              <a:t>That</a:t>
            </a:r>
            <a:r>
              <a:rPr lang="pl-PL" sz="3200" dirty="0" smtClean="0"/>
              <a:t> </a:t>
            </a:r>
            <a:r>
              <a:rPr lang="en-US" sz="3200" dirty="0" smtClean="0"/>
              <a:t>almost </a:t>
            </a:r>
            <a:r>
              <a:rPr lang="en-US" sz="3200" dirty="0"/>
              <a:t>exactly two months after the end of the conference, Roosevelt suffered a stroke and died</a:t>
            </a:r>
            <a:r>
              <a:rPr lang="en-US" sz="3200" dirty="0" smtClean="0"/>
              <a:t>.</a:t>
            </a:r>
            <a:r>
              <a:rPr lang="pl-PL" sz="3200" dirty="0"/>
              <a:t> He </a:t>
            </a:r>
            <a:r>
              <a:rPr lang="pl-PL" sz="3200" dirty="0" err="1"/>
              <a:t>never</a:t>
            </a:r>
            <a:r>
              <a:rPr lang="pl-PL" sz="3200" dirty="0"/>
              <a:t> </a:t>
            </a:r>
            <a:r>
              <a:rPr lang="pl-PL" sz="3200" dirty="0" err="1"/>
              <a:t>got</a:t>
            </a:r>
            <a:r>
              <a:rPr lang="pl-PL" sz="3200" dirty="0"/>
              <a:t> </a:t>
            </a:r>
            <a:r>
              <a:rPr lang="pl-PL" sz="3200" dirty="0" smtClean="0"/>
              <a:t>the </a:t>
            </a:r>
            <a:r>
              <a:rPr lang="pl-PL" sz="3200" dirty="0" err="1" smtClean="0"/>
              <a:t>chance</a:t>
            </a:r>
            <a:r>
              <a:rPr lang="pl-PL" sz="3200" dirty="0" smtClean="0"/>
              <a:t>  to </a:t>
            </a:r>
            <a:r>
              <a:rPr lang="pl-PL" sz="3200" dirty="0" err="1" smtClean="0"/>
              <a:t>check</a:t>
            </a:r>
            <a:r>
              <a:rPr lang="pl-PL" sz="3200" dirty="0" smtClean="0"/>
              <a:t> </a:t>
            </a:r>
            <a:r>
              <a:rPr lang="pl-PL" sz="3200" dirty="0" err="1" smtClean="0"/>
              <a:t>if</a:t>
            </a:r>
            <a:r>
              <a:rPr lang="pl-PL" sz="3200" dirty="0" smtClean="0"/>
              <a:t> </a:t>
            </a:r>
            <a:r>
              <a:rPr lang="pl-PL" sz="3200" dirty="0" err="1" smtClean="0"/>
              <a:t>his</a:t>
            </a:r>
            <a:r>
              <a:rPr lang="pl-PL" sz="3200" dirty="0" smtClean="0"/>
              <a:t> </a:t>
            </a:r>
            <a:r>
              <a:rPr lang="pl-PL" sz="3200" dirty="0" err="1" smtClean="0"/>
              <a:t>belief</a:t>
            </a:r>
            <a:r>
              <a:rPr lang="pl-PL" sz="3200" dirty="0" smtClean="0"/>
              <a:t> </a:t>
            </a:r>
            <a:r>
              <a:rPr lang="pl-PL" sz="3200" dirty="0" err="1" smtClean="0"/>
              <a:t>that</a:t>
            </a:r>
            <a:r>
              <a:rPr lang="pl-PL" sz="3200" dirty="0" smtClean="0"/>
              <a:t> </a:t>
            </a:r>
            <a:r>
              <a:rPr lang="en-US" sz="3200" dirty="0"/>
              <a:t>troublesome political issues could be postponed and solved after the </a:t>
            </a:r>
            <a:r>
              <a:rPr lang="en-US" sz="3200" dirty="0" smtClean="0"/>
              <a:t>war</a:t>
            </a:r>
            <a:r>
              <a:rPr lang="pl-PL" sz="3200" dirty="0" smtClean="0"/>
              <a:t> was </a:t>
            </a:r>
            <a:r>
              <a:rPr lang="pl-PL" sz="3200" dirty="0" err="1" smtClean="0"/>
              <a:t>true</a:t>
            </a:r>
            <a:r>
              <a:rPr lang="pl-PL" sz="3200" dirty="0" smtClean="0"/>
              <a:t> </a:t>
            </a:r>
            <a:r>
              <a:rPr lang="pl-PL" sz="3200" dirty="0" err="1" smtClean="0"/>
              <a:t>or</a:t>
            </a:r>
            <a:r>
              <a:rPr lang="pl-PL" sz="3200" dirty="0" smtClean="0"/>
              <a:t> not.</a:t>
            </a:r>
            <a:endParaRPr lang="pl-PL" sz="3200" dirty="0"/>
          </a:p>
        </p:txBody>
      </p:sp>
      <p:pic>
        <p:nvPicPr>
          <p:cNvPr id="5" name="Obraz 4"/>
          <p:cNvPicPr>
            <a:picLocks noChangeAspect="1"/>
          </p:cNvPicPr>
          <p:nvPr/>
        </p:nvPicPr>
        <p:blipFill>
          <a:blip r:embed="rId2"/>
          <a:stretch>
            <a:fillRect/>
          </a:stretch>
        </p:blipFill>
        <p:spPr>
          <a:xfrm>
            <a:off x="8600588" y="2423160"/>
            <a:ext cx="2871833" cy="3091520"/>
          </a:xfrm>
          <a:prstGeom prst="rect">
            <a:avLst/>
          </a:prstGeom>
        </p:spPr>
      </p:pic>
      <p:sp>
        <p:nvSpPr>
          <p:cNvPr id="4" name="Symbol zastępczy tekstu 3"/>
          <p:cNvSpPr>
            <a:spLocks noGrp="1"/>
          </p:cNvSpPr>
          <p:nvPr>
            <p:ph type="body" sz="half" idx="2"/>
          </p:nvPr>
        </p:nvSpPr>
        <p:spPr/>
        <p:txBody>
          <a:bodyPr/>
          <a:lstStyle/>
          <a:p>
            <a:endParaRPr lang="pl-PL" dirty="0"/>
          </a:p>
        </p:txBody>
      </p:sp>
    </p:spTree>
    <p:extLst>
      <p:ext uri="{BB962C8B-B14F-4D97-AF65-F5344CB8AC3E}">
        <p14:creationId xmlns:p14="http://schemas.microsoft.com/office/powerpoint/2010/main" val="22414025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pPr algn="ctr"/>
            <a:r>
              <a:rPr lang="pl-PL" dirty="0" err="1" smtClean="0"/>
              <a:t>Polish</a:t>
            </a:r>
            <a:r>
              <a:rPr lang="pl-PL" dirty="0" smtClean="0"/>
              <a:t> </a:t>
            </a:r>
            <a:r>
              <a:rPr lang="pl-PL" dirty="0" err="1" smtClean="0"/>
              <a:t>October</a:t>
            </a:r>
            <a:r>
              <a:rPr lang="pl-PL" dirty="0" smtClean="0"/>
              <a:t> </a:t>
            </a:r>
            <a:r>
              <a:rPr lang="pl-PL" dirty="0" err="1" smtClean="0"/>
              <a:t>revolution</a:t>
            </a:r>
            <a:r>
              <a:rPr lang="pl-PL" dirty="0" smtClean="0"/>
              <a:t> 1956</a:t>
            </a:r>
            <a:endParaRPr lang="pl-PL" dirty="0"/>
          </a:p>
        </p:txBody>
      </p:sp>
      <p:sp>
        <p:nvSpPr>
          <p:cNvPr id="3" name="Symbol zastępczy zawartości 2"/>
          <p:cNvSpPr>
            <a:spLocks noGrp="1"/>
          </p:cNvSpPr>
          <p:nvPr>
            <p:ph idx="1"/>
          </p:nvPr>
        </p:nvSpPr>
        <p:spPr/>
        <p:txBody>
          <a:bodyPr/>
          <a:lstStyle/>
          <a:p>
            <a:pPr marL="0" indent="0" algn="ctr">
              <a:buNone/>
            </a:pPr>
            <a:r>
              <a:rPr lang="en-US" dirty="0"/>
              <a:t> </a:t>
            </a:r>
            <a:r>
              <a:rPr lang="en-US" sz="2400" dirty="0"/>
              <a:t>Protests by workers in </a:t>
            </a:r>
            <a:r>
              <a:rPr lang="en-US" sz="2400" dirty="0" smtClean="0"/>
              <a:t>June</a:t>
            </a:r>
            <a:r>
              <a:rPr lang="pl-PL" sz="2400" dirty="0" smtClean="0"/>
              <a:t> 1956 </a:t>
            </a:r>
            <a:r>
              <a:rPr lang="en-US" sz="2400" dirty="0" smtClean="0"/>
              <a:t> </a:t>
            </a:r>
            <a:r>
              <a:rPr lang="en-US" sz="2400" dirty="0"/>
              <a:t>in </a:t>
            </a:r>
            <a:r>
              <a:rPr lang="en-US" sz="2400" dirty="0" err="1"/>
              <a:t>Poznań</a:t>
            </a:r>
            <a:r>
              <a:rPr lang="en-US" sz="2400" dirty="0"/>
              <a:t> had highlighted the people's dissatisfaction with their situation. In October, the events set in motion resulted in the rise in power of the reformers' faction, led by </a:t>
            </a:r>
            <a:r>
              <a:rPr lang="en-US" sz="2400" dirty="0" err="1"/>
              <a:t>Władysław</a:t>
            </a:r>
            <a:r>
              <a:rPr lang="en-US" sz="2400" dirty="0"/>
              <a:t> </a:t>
            </a:r>
            <a:r>
              <a:rPr lang="en-US" sz="2400" dirty="0" err="1"/>
              <a:t>Gomułka</a:t>
            </a:r>
            <a:r>
              <a:rPr lang="en-US" sz="2400" dirty="0"/>
              <a:t>. After brief, but tense, negotiations, the Soviets gave permission for </a:t>
            </a:r>
            <a:r>
              <a:rPr lang="en-US" sz="2400" dirty="0" err="1"/>
              <a:t>Gomułka</a:t>
            </a:r>
            <a:r>
              <a:rPr lang="en-US" sz="2400" dirty="0"/>
              <a:t> to stay in control and made several other concessions resulting in greater autonomy for the Polish government. For Polish citizens this meant a temporary liberalization. Eventually though, hopes for full liberalization were proven false, as </a:t>
            </a:r>
            <a:r>
              <a:rPr lang="en-US" sz="2400" dirty="0" err="1"/>
              <a:t>Gomułka's</a:t>
            </a:r>
            <a:r>
              <a:rPr lang="en-US" sz="2400" dirty="0"/>
              <a:t> regime became more oppressive. Nonetheless, the era of Stalinization in Poland had ended.</a:t>
            </a:r>
            <a:endParaRPr lang="pl-PL" sz="2400" dirty="0"/>
          </a:p>
        </p:txBody>
      </p:sp>
    </p:spTree>
    <p:extLst>
      <p:ext uri="{BB962C8B-B14F-4D97-AF65-F5344CB8AC3E}">
        <p14:creationId xmlns:p14="http://schemas.microsoft.com/office/powerpoint/2010/main" val="10959344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24 </a:t>
            </a:r>
            <a:r>
              <a:rPr lang="pl-PL" dirty="0" err="1" smtClean="0"/>
              <a:t>october</a:t>
            </a:r>
            <a:r>
              <a:rPr lang="pl-PL" dirty="0" smtClean="0"/>
              <a:t> 1956</a:t>
            </a:r>
            <a:endParaRPr lang="pl-PL" dirty="0"/>
          </a:p>
        </p:txBody>
      </p:sp>
      <p:pic>
        <p:nvPicPr>
          <p:cNvPr id="5" name="Symbol zastępczy obrazu 4"/>
          <p:cNvPicPr>
            <a:picLocks noGrp="1" noChangeAspect="1"/>
          </p:cNvPicPr>
          <p:nvPr>
            <p:ph type="pic" idx="1"/>
          </p:nvPr>
        </p:nvPicPr>
        <p:blipFill>
          <a:blip r:embed="rId2"/>
          <a:srcRect t="6643" b="6643"/>
          <a:stretch>
            <a:fillRect/>
          </a:stretch>
        </p:blipFill>
        <p:spPr>
          <a:prstGeom prst="rect">
            <a:avLst/>
          </a:prstGeom>
        </p:spPr>
      </p:pic>
      <p:sp>
        <p:nvSpPr>
          <p:cNvPr id="4" name="Symbol zastępczy tekstu 3"/>
          <p:cNvSpPr>
            <a:spLocks noGrp="1"/>
          </p:cNvSpPr>
          <p:nvPr>
            <p:ph type="body" sz="half" idx="2"/>
          </p:nvPr>
        </p:nvSpPr>
        <p:spPr/>
        <p:txBody>
          <a:bodyPr>
            <a:noAutofit/>
          </a:bodyPr>
          <a:lstStyle/>
          <a:p>
            <a:pPr algn="ctr"/>
            <a:r>
              <a:rPr lang="en-US" sz="1800" dirty="0" err="1"/>
              <a:t>Władysław</a:t>
            </a:r>
            <a:r>
              <a:rPr lang="en-US" sz="1800" dirty="0"/>
              <a:t> </a:t>
            </a:r>
            <a:r>
              <a:rPr lang="en-US" sz="1800" dirty="0" err="1"/>
              <a:t>Gomułka</a:t>
            </a:r>
            <a:r>
              <a:rPr lang="en-US" sz="1800" dirty="0"/>
              <a:t>, at the height of his popularity, on 24 October 1956, addressing hundreds of thousands of people in Warsaw, asked for an end to demonstrations and a return to work. "United with the working class and the nation", he concluded, "the Party will lead Poland along a new way of socialism"</a:t>
            </a:r>
            <a:endParaRPr lang="pl-PL" sz="1800" dirty="0"/>
          </a:p>
        </p:txBody>
      </p:sp>
    </p:spTree>
    <p:extLst>
      <p:ext uri="{BB962C8B-B14F-4D97-AF65-F5344CB8AC3E}">
        <p14:creationId xmlns:p14="http://schemas.microsoft.com/office/powerpoint/2010/main" val="2062701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endParaRPr lang="pl-PL" dirty="0"/>
          </a:p>
        </p:txBody>
      </p:sp>
      <p:pic>
        <p:nvPicPr>
          <p:cNvPr id="5" name="Symbol zastępczy obrazu 4"/>
          <p:cNvPicPr>
            <a:picLocks noGrp="1" noChangeAspect="1"/>
          </p:cNvPicPr>
          <p:nvPr>
            <p:ph type="pic" idx="1"/>
          </p:nvPr>
        </p:nvPicPr>
        <p:blipFill>
          <a:blip r:embed="rId2">
            <a:extLst>
              <a:ext uri="{28A0092B-C50C-407E-A947-70E740481C1C}">
                <a14:useLocalDpi xmlns:a14="http://schemas.microsoft.com/office/drawing/2010/main" val="0"/>
              </a:ext>
            </a:extLst>
          </a:blip>
          <a:srcRect l="8790" r="8790"/>
          <a:stretch>
            <a:fillRect/>
          </a:stretch>
        </p:blipFill>
        <p:spPr/>
      </p:pic>
      <p:sp>
        <p:nvSpPr>
          <p:cNvPr id="4" name="Symbol zastępczy tekstu 3"/>
          <p:cNvSpPr>
            <a:spLocks noGrp="1"/>
          </p:cNvSpPr>
          <p:nvPr>
            <p:ph type="body" sz="half" idx="2"/>
          </p:nvPr>
        </p:nvSpPr>
        <p:spPr/>
        <p:txBody>
          <a:bodyPr>
            <a:normAutofit/>
          </a:bodyPr>
          <a:lstStyle/>
          <a:p>
            <a:pPr algn="ctr"/>
            <a:r>
              <a:rPr lang="en-US" sz="2000" dirty="0"/>
              <a:t>Poznan June 1956.Tank in front of Security Police </a:t>
            </a:r>
            <a:r>
              <a:rPr lang="en-US" sz="2000" dirty="0" smtClean="0"/>
              <a:t>Building</a:t>
            </a:r>
            <a:r>
              <a:rPr lang="pl-PL" sz="2000" dirty="0" smtClean="0"/>
              <a:t>.</a:t>
            </a:r>
            <a:endParaRPr lang="pl-PL" sz="2000" dirty="0"/>
          </a:p>
        </p:txBody>
      </p:sp>
    </p:spTree>
    <p:extLst>
      <p:ext uri="{BB962C8B-B14F-4D97-AF65-F5344CB8AC3E}">
        <p14:creationId xmlns:p14="http://schemas.microsoft.com/office/powerpoint/2010/main" val="30988426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Quiz </a:t>
            </a:r>
            <a:r>
              <a:rPr lang="pl-PL" dirty="0" err="1" smtClean="0"/>
              <a:t>questions</a:t>
            </a:r>
            <a:endParaRPr lang="pl-PL" dirty="0"/>
          </a:p>
        </p:txBody>
      </p:sp>
      <p:sp>
        <p:nvSpPr>
          <p:cNvPr id="3" name="Symbol zastępczy tekstu 2"/>
          <p:cNvSpPr>
            <a:spLocks noGrp="1"/>
          </p:cNvSpPr>
          <p:nvPr>
            <p:ph type="body" idx="1"/>
          </p:nvPr>
        </p:nvSpPr>
        <p:spPr/>
        <p:txBody>
          <a:bodyPr/>
          <a:lstStyle/>
          <a:p>
            <a:r>
              <a:rPr lang="pl-PL" dirty="0" smtClean="0"/>
              <a:t>1.</a:t>
            </a:r>
            <a:endParaRPr lang="pl-PL" dirty="0"/>
          </a:p>
        </p:txBody>
      </p:sp>
      <p:sp>
        <p:nvSpPr>
          <p:cNvPr id="4" name="Symbol zastępczy zawartości 3"/>
          <p:cNvSpPr>
            <a:spLocks noGrp="1"/>
          </p:cNvSpPr>
          <p:nvPr>
            <p:ph sz="half" idx="2"/>
          </p:nvPr>
        </p:nvSpPr>
        <p:spPr/>
        <p:txBody>
          <a:bodyPr/>
          <a:lstStyle/>
          <a:p>
            <a:pPr marL="0" indent="0">
              <a:buNone/>
            </a:pPr>
            <a:r>
              <a:rPr lang="pl-PL" dirty="0" smtClean="0"/>
              <a:t>In </a:t>
            </a:r>
            <a:r>
              <a:rPr lang="pl-PL" dirty="0" err="1" smtClean="0"/>
              <a:t>which</a:t>
            </a:r>
            <a:r>
              <a:rPr lang="pl-PL" dirty="0" smtClean="0"/>
              <a:t> country </a:t>
            </a:r>
            <a:r>
              <a:rPr lang="pl-PL" dirty="0" err="1" smtClean="0"/>
              <a:t>there</a:t>
            </a:r>
            <a:r>
              <a:rPr lang="pl-PL" dirty="0" smtClean="0"/>
              <a:t> </a:t>
            </a:r>
            <a:r>
              <a:rPr lang="pl-PL" dirty="0" err="1" smtClean="0"/>
              <a:t>were</a:t>
            </a:r>
            <a:r>
              <a:rPr lang="pl-PL" dirty="0" smtClean="0"/>
              <a:t> </a:t>
            </a:r>
            <a:r>
              <a:rPr lang="pl-PL" dirty="0" err="1" smtClean="0"/>
              <a:t>demostrations</a:t>
            </a:r>
            <a:r>
              <a:rPr lang="pl-PL" dirty="0" smtClean="0"/>
              <a:t> in suport of Gomułka?</a:t>
            </a:r>
          </a:p>
          <a:p>
            <a:pPr marL="457200" indent="-457200">
              <a:buAutoNum type="alphaLcParenR"/>
            </a:pPr>
            <a:r>
              <a:rPr lang="pl-PL" dirty="0" err="1" smtClean="0"/>
              <a:t>Czechoslovakia</a:t>
            </a:r>
            <a:endParaRPr lang="pl-PL" dirty="0" smtClean="0"/>
          </a:p>
          <a:p>
            <a:pPr marL="457200" indent="-457200">
              <a:buAutoNum type="alphaLcParenR"/>
            </a:pPr>
            <a:r>
              <a:rPr lang="pl-PL" dirty="0" err="1" smtClean="0"/>
              <a:t>Hungary</a:t>
            </a:r>
            <a:endParaRPr lang="pl-PL" dirty="0"/>
          </a:p>
        </p:txBody>
      </p:sp>
      <p:sp>
        <p:nvSpPr>
          <p:cNvPr id="5" name="Symbol zastępczy tekstu 4"/>
          <p:cNvSpPr>
            <a:spLocks noGrp="1"/>
          </p:cNvSpPr>
          <p:nvPr>
            <p:ph type="body" sz="quarter" idx="3"/>
          </p:nvPr>
        </p:nvSpPr>
        <p:spPr/>
        <p:txBody>
          <a:bodyPr/>
          <a:lstStyle/>
          <a:p>
            <a:r>
              <a:rPr lang="pl-PL" dirty="0" smtClean="0"/>
              <a:t>2.</a:t>
            </a:r>
            <a:endParaRPr lang="pl-PL" dirty="0"/>
          </a:p>
        </p:txBody>
      </p:sp>
      <p:sp>
        <p:nvSpPr>
          <p:cNvPr id="6" name="Symbol zastępczy zawartości 5"/>
          <p:cNvSpPr>
            <a:spLocks noGrp="1"/>
          </p:cNvSpPr>
          <p:nvPr>
            <p:ph sz="quarter" idx="4"/>
          </p:nvPr>
        </p:nvSpPr>
        <p:spPr/>
        <p:txBody>
          <a:bodyPr/>
          <a:lstStyle/>
          <a:p>
            <a:pPr marL="0" indent="0">
              <a:buNone/>
            </a:pPr>
            <a:r>
              <a:rPr lang="pl-PL" dirty="0" err="1" smtClean="0"/>
              <a:t>Choose</a:t>
            </a:r>
            <a:r>
              <a:rPr lang="pl-PL" dirty="0" smtClean="0"/>
              <a:t> the </a:t>
            </a:r>
            <a:r>
              <a:rPr lang="pl-PL" dirty="0" err="1" smtClean="0"/>
              <a:t>correct</a:t>
            </a:r>
            <a:r>
              <a:rPr lang="pl-PL" dirty="0" smtClean="0"/>
              <a:t> </a:t>
            </a:r>
            <a:r>
              <a:rPr lang="pl-PL" dirty="0" err="1" smtClean="0"/>
              <a:t>ending</a:t>
            </a:r>
            <a:r>
              <a:rPr lang="pl-PL" dirty="0" smtClean="0"/>
              <a:t> of </a:t>
            </a:r>
            <a:r>
              <a:rPr lang="pl-PL" dirty="0" err="1" smtClean="0"/>
              <a:t>Gomułka’s</a:t>
            </a:r>
            <a:r>
              <a:rPr lang="pl-PL" dirty="0" smtClean="0"/>
              <a:t> speech in 1956:</a:t>
            </a:r>
          </a:p>
          <a:p>
            <a:pPr marL="0" indent="0">
              <a:buNone/>
            </a:pPr>
            <a:r>
              <a:rPr lang="en-US" dirty="0"/>
              <a:t>"United with the working class and the nation", he concluded, "the Party will lead Poland along a new way of </a:t>
            </a:r>
            <a:r>
              <a:rPr lang="pl-PL" dirty="0" smtClean="0"/>
              <a:t>……………..</a:t>
            </a:r>
            <a:r>
              <a:rPr lang="en-US" dirty="0" smtClean="0"/>
              <a:t>„</a:t>
            </a:r>
            <a:endParaRPr lang="pl-PL" dirty="0" smtClean="0"/>
          </a:p>
          <a:p>
            <a:pPr marL="457200" indent="-457200">
              <a:buAutoNum type="alphaLcParenR"/>
            </a:pPr>
            <a:r>
              <a:rPr lang="pl-PL" dirty="0" err="1" smtClean="0"/>
              <a:t>socialism</a:t>
            </a:r>
            <a:endParaRPr lang="pl-PL" dirty="0" smtClean="0"/>
          </a:p>
          <a:p>
            <a:pPr marL="457200" indent="-457200">
              <a:buAutoNum type="alphaLcParenR"/>
            </a:pPr>
            <a:r>
              <a:rPr lang="pl-PL" dirty="0" err="1"/>
              <a:t>c</a:t>
            </a:r>
            <a:r>
              <a:rPr lang="pl-PL" dirty="0" err="1" smtClean="0"/>
              <a:t>apitalism</a:t>
            </a:r>
            <a:r>
              <a:rPr lang="pl-PL" dirty="0" smtClean="0"/>
              <a:t> </a:t>
            </a:r>
          </a:p>
          <a:p>
            <a:pPr marL="0" indent="0">
              <a:buNone/>
            </a:pPr>
            <a:endParaRPr lang="pl-PL" dirty="0"/>
          </a:p>
        </p:txBody>
      </p:sp>
    </p:spTree>
    <p:extLst>
      <p:ext uri="{BB962C8B-B14F-4D97-AF65-F5344CB8AC3E}">
        <p14:creationId xmlns:p14="http://schemas.microsoft.com/office/powerpoint/2010/main" val="35509430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pPr algn="ctr"/>
            <a:r>
              <a:rPr lang="pl-PL" dirty="0"/>
              <a:t>1970 </a:t>
            </a:r>
            <a:r>
              <a:rPr lang="pl-PL" dirty="0" err="1"/>
              <a:t>Polish</a:t>
            </a:r>
            <a:r>
              <a:rPr lang="pl-PL" dirty="0"/>
              <a:t> </a:t>
            </a:r>
            <a:r>
              <a:rPr lang="pl-PL" dirty="0" err="1"/>
              <a:t>protests</a:t>
            </a:r>
            <a:endParaRPr lang="pl-PL" dirty="0"/>
          </a:p>
        </p:txBody>
      </p:sp>
      <p:sp>
        <p:nvSpPr>
          <p:cNvPr id="3" name="Symbol zastępczy zawartości 2"/>
          <p:cNvSpPr>
            <a:spLocks noGrp="1"/>
          </p:cNvSpPr>
          <p:nvPr>
            <p:ph idx="1"/>
          </p:nvPr>
        </p:nvSpPr>
        <p:spPr/>
        <p:txBody>
          <a:bodyPr/>
          <a:lstStyle/>
          <a:p>
            <a:pPr marL="0" indent="0" algn="ctr">
              <a:buNone/>
            </a:pPr>
            <a:r>
              <a:rPr lang="en-US" dirty="0"/>
              <a:t>The Polish 1970 protests </a:t>
            </a:r>
            <a:r>
              <a:rPr lang="en-US" dirty="0" smtClean="0"/>
              <a:t>occurred </a:t>
            </a:r>
            <a:r>
              <a:rPr lang="en-US" dirty="0"/>
              <a:t>in northern Poland in December 1970. The protests were sparked by a sudden increase of prices of food and other everyday items. As a result of the riots, which were put down by the Polish People's Army and the Citizen's Militia, at least 42 people were killed and more than 1,000 wounded</a:t>
            </a:r>
            <a:r>
              <a:rPr lang="en-US" dirty="0" smtClean="0"/>
              <a:t>.</a:t>
            </a:r>
            <a:endParaRPr lang="pl-PL" dirty="0" smtClean="0"/>
          </a:p>
          <a:p>
            <a:pPr marL="0" indent="0" algn="ctr">
              <a:buNone/>
            </a:pPr>
            <a:r>
              <a:rPr lang="en-US" dirty="0"/>
              <a:t>Demonstrations against the price rises broke out in the northern Baltic coastal </a:t>
            </a:r>
            <a:r>
              <a:rPr lang="en-US" dirty="0" smtClean="0"/>
              <a:t>cities. </a:t>
            </a:r>
            <a:r>
              <a:rPr lang="en-US" dirty="0" err="1"/>
              <a:t>Gomułka's</a:t>
            </a:r>
            <a:r>
              <a:rPr lang="en-US" dirty="0"/>
              <a:t> right-hand man, Zenon </a:t>
            </a:r>
            <a:r>
              <a:rPr lang="en-US" dirty="0" err="1"/>
              <a:t>Kliszko</a:t>
            </a:r>
            <a:r>
              <a:rPr lang="en-US" dirty="0"/>
              <a:t>, made matters worse by ordering the army to fire on workers as they tried to return to their </a:t>
            </a:r>
            <a:r>
              <a:rPr lang="en-US" dirty="0" smtClean="0"/>
              <a:t>factories</a:t>
            </a:r>
            <a:r>
              <a:rPr lang="pl-PL" dirty="0" smtClean="0"/>
              <a:t>. </a:t>
            </a:r>
            <a:r>
              <a:rPr lang="en-US" dirty="0" smtClean="0"/>
              <a:t>The </a:t>
            </a:r>
            <a:r>
              <a:rPr lang="en-US" dirty="0"/>
              <a:t>regime was afraid of a wave of sabotage that was being started, which however is often believed to be inspired by the secret police, who wanted to legitimize a harsh response to the </a:t>
            </a:r>
            <a:r>
              <a:rPr lang="en-US" dirty="0" smtClean="0"/>
              <a:t>protesters</a:t>
            </a:r>
            <a:r>
              <a:rPr lang="pl-PL" dirty="0" smtClean="0"/>
              <a:t>.</a:t>
            </a:r>
            <a:endParaRPr lang="pl-PL" dirty="0"/>
          </a:p>
        </p:txBody>
      </p:sp>
    </p:spTree>
    <p:extLst>
      <p:ext uri="{BB962C8B-B14F-4D97-AF65-F5344CB8AC3E}">
        <p14:creationId xmlns:p14="http://schemas.microsoft.com/office/powerpoint/2010/main" val="13077275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rewniana czcionka">
  <a:themeElements>
    <a:clrScheme name="Drewniana czcionka">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Drewniana czcionka">
      <a:majorFont>
        <a:latin typeface="Rockwell Condensed" panose="02060603050405020104"/>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Drewniana czcionka">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docProps/app.xml><?xml version="1.0" encoding="utf-8"?>
<Properties xmlns="http://schemas.openxmlformats.org/officeDocument/2006/extended-properties" xmlns:vt="http://schemas.openxmlformats.org/officeDocument/2006/docPropsVTypes">
  <Template>TM03090434[[fn=Typ drewna]]</Template>
  <TotalTime>293</TotalTime>
  <Words>2317</Words>
  <Application>Microsoft Office PowerPoint</Application>
  <PresentationFormat>Panoramiczny</PresentationFormat>
  <Paragraphs>100</Paragraphs>
  <Slides>37</Slides>
  <Notes>0</Notes>
  <HiddenSlides>0</HiddenSlides>
  <MMClips>5</MMClips>
  <ScaleCrop>false</ScaleCrop>
  <HeadingPairs>
    <vt:vector size="6" baseType="variant">
      <vt:variant>
        <vt:lpstr>Używane czcionki</vt:lpstr>
      </vt:variant>
      <vt:variant>
        <vt:i4>3</vt:i4>
      </vt:variant>
      <vt:variant>
        <vt:lpstr>Motyw</vt:lpstr>
      </vt:variant>
      <vt:variant>
        <vt:i4>1</vt:i4>
      </vt:variant>
      <vt:variant>
        <vt:lpstr>Tytuły slajdów</vt:lpstr>
      </vt:variant>
      <vt:variant>
        <vt:i4>37</vt:i4>
      </vt:variant>
    </vt:vector>
  </HeadingPairs>
  <TitlesOfParts>
    <vt:vector size="41" baseType="lpstr">
      <vt:lpstr>Rockwell</vt:lpstr>
      <vt:lpstr>Rockwell Condensed</vt:lpstr>
      <vt:lpstr>Wingdings</vt:lpstr>
      <vt:lpstr>Drewniana czcionka</vt:lpstr>
      <vt:lpstr>History of poland 1945-2015 in 37 slides</vt:lpstr>
      <vt:lpstr>4-11 February 1945 Yalta conference </vt:lpstr>
      <vt:lpstr>Yalta conference </vt:lpstr>
      <vt:lpstr>Prezentacja programu PowerPoint</vt:lpstr>
      <vt:lpstr>Polish October revolution 1956</vt:lpstr>
      <vt:lpstr>24 october 1956</vt:lpstr>
      <vt:lpstr>Prezentacja programu PowerPoint</vt:lpstr>
      <vt:lpstr>Quiz questions</vt:lpstr>
      <vt:lpstr>1970 Polish protests</vt:lpstr>
      <vt:lpstr>Polish 1970 protests</vt:lpstr>
      <vt:lpstr>Song about Polish protests in 1970</vt:lpstr>
      <vt:lpstr>Gdynia monument</vt:lpstr>
      <vt:lpstr>December 1970 in Gdynia</vt:lpstr>
      <vt:lpstr>Quiz question</vt:lpstr>
      <vt:lpstr>16 october 1978 Election of Pope John Paul II</vt:lpstr>
      <vt:lpstr>John Paul II was the first Polish pope</vt:lpstr>
      <vt:lpstr>John Paul II</vt:lpstr>
      <vt:lpstr>QuiZ question</vt:lpstr>
      <vt:lpstr>17 august 1980 demands of mkz</vt:lpstr>
      <vt:lpstr>Prezentacja programu PowerPoint</vt:lpstr>
      <vt:lpstr>17 september 1980 solidarity</vt:lpstr>
      <vt:lpstr>Quiz question</vt:lpstr>
      <vt:lpstr>13 december 1981 Martial law</vt:lpstr>
      <vt:lpstr>Prezentacja programu PowerPoint</vt:lpstr>
      <vt:lpstr>Did you know?</vt:lpstr>
      <vt:lpstr>4 april 1989 Signing of the Round Table Agreement</vt:lpstr>
      <vt:lpstr>Prezentacja programu PowerPoint</vt:lpstr>
      <vt:lpstr>Quiz question</vt:lpstr>
      <vt:lpstr>2 april 1997 adoption of constitution</vt:lpstr>
      <vt:lpstr>Prezentacja programu PowerPoint</vt:lpstr>
      <vt:lpstr>12 march 1999 accession to nato</vt:lpstr>
      <vt:lpstr>1st may 2004 accesssion  to european union</vt:lpstr>
      <vt:lpstr>Prezentacja programu PowerPoint</vt:lpstr>
      <vt:lpstr>10 april 2010 plane crash with polish president onboard</vt:lpstr>
      <vt:lpstr>Prezentacja programu PowerPoint</vt:lpstr>
      <vt:lpstr>Did you know?</vt:lpstr>
      <vt:lpstr>Prezentacja programu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History of poland 1945-2015</dc:title>
  <dc:creator>Monika Romanowska</dc:creator>
  <cp:lastModifiedBy>Monika Romanowska</cp:lastModifiedBy>
  <cp:revision>48</cp:revision>
  <dcterms:created xsi:type="dcterms:W3CDTF">2015-12-27T16:27:46Z</dcterms:created>
  <dcterms:modified xsi:type="dcterms:W3CDTF">2016-05-14T15:19:35Z</dcterms:modified>
</cp:coreProperties>
</file>