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7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81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35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5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5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67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07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16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00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10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1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6EBB3E-6804-4F68-A26B-FE0ADFF0A8A9}" type="datetimeFigureOut">
              <a:rPr lang="pl-PL" smtClean="0"/>
              <a:t>01.01.18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FC2DD9-3145-42E0-B554-5A185A18E7B3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E5048F-04B9-4D87-8001-757563750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inequality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in Poland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0D3A85-2EA5-4257-9E99-5D586D7BD9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err="1"/>
              <a:t>Factfile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9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6D2999-1233-462C-BB42-0E63BD2B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- </a:t>
            </a:r>
            <a:r>
              <a:rPr lang="pl-PL" dirty="0" err="1"/>
              <a:t>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AD6522-1B42-4E7B-9953-2F741D1D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Reproductive health and rights</a:t>
            </a:r>
          </a:p>
          <a:p>
            <a:r>
              <a:rPr lang="en-US" dirty="0"/>
              <a:t>KEY FINDINGS</a:t>
            </a:r>
          </a:p>
          <a:p>
            <a:r>
              <a:rPr lang="en-US" dirty="0"/>
              <a:t>• Poland has a very strict abortion law that allows for the termination of pregnancy</a:t>
            </a:r>
            <a:r>
              <a:rPr lang="pl-PL" dirty="0"/>
              <a:t> </a:t>
            </a:r>
            <a:r>
              <a:rPr lang="en-US" dirty="0"/>
              <a:t>only under three specific circumstances. Even though official statistics show 972</a:t>
            </a:r>
            <a:r>
              <a:rPr lang="pl-PL" dirty="0"/>
              <a:t> </a:t>
            </a:r>
            <a:r>
              <a:rPr lang="en-US" dirty="0"/>
              <a:t>incidents of legal abortion, the number of all abortions per year might even be 190</a:t>
            </a:r>
            <a:r>
              <a:rPr lang="pl-PL" dirty="0"/>
              <a:t> </a:t>
            </a:r>
            <a:r>
              <a:rPr lang="en-US" dirty="0"/>
              <a:t>000 due to the so-called “abortion underground”.</a:t>
            </a:r>
          </a:p>
          <a:p>
            <a:r>
              <a:rPr lang="en-US" dirty="0"/>
              <a:t>• A draft law introducing a complete ban on abortion has already been presented to</a:t>
            </a:r>
            <a:r>
              <a:rPr lang="pl-PL" dirty="0"/>
              <a:t> </a:t>
            </a:r>
            <a:r>
              <a:rPr lang="en-US" dirty="0"/>
              <a:t>the Parliament.</a:t>
            </a:r>
          </a:p>
          <a:p>
            <a:r>
              <a:rPr lang="en-US" dirty="0"/>
              <a:t>• Most contraceptives are not covered by health insurance. Recently, the government</a:t>
            </a:r>
            <a:r>
              <a:rPr lang="pl-PL" dirty="0"/>
              <a:t> </a:t>
            </a:r>
            <a:r>
              <a:rPr lang="en-US" dirty="0"/>
              <a:t>reversed the reform allowing the access to emergency contraceptives without a</a:t>
            </a:r>
            <a:r>
              <a:rPr lang="pl-PL" dirty="0"/>
              <a:t> </a:t>
            </a:r>
            <a:r>
              <a:rPr lang="en-US" dirty="0"/>
              <a:t>prescription for each person over 15 years old.</a:t>
            </a:r>
          </a:p>
          <a:p>
            <a:r>
              <a:rPr lang="en-US" dirty="0"/>
              <a:t>• In vitro fertilization and other modern techniques of fertility treatment are no longer</a:t>
            </a:r>
            <a:r>
              <a:rPr lang="pl-PL" dirty="0"/>
              <a:t> </a:t>
            </a:r>
            <a:r>
              <a:rPr lang="en-US" dirty="0"/>
              <a:t>co-financed by the government. National </a:t>
            </a:r>
            <a:r>
              <a:rPr lang="en-US" dirty="0" err="1"/>
              <a:t>Programme</a:t>
            </a:r>
            <a:r>
              <a:rPr lang="en-US" dirty="0"/>
              <a:t> in Support of Fertility.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38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08AAD-83C5-42C0-8D05-88868FB7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- </a:t>
            </a:r>
            <a:r>
              <a:rPr lang="pl-PL" dirty="0" err="1"/>
              <a:t>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71F1A0-08CC-4887-9067-B7B1680B1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Gender stereotypes and education</a:t>
            </a:r>
          </a:p>
          <a:p>
            <a:r>
              <a:rPr lang="en-US" dirty="0"/>
              <a:t>KEY FINDINGS</a:t>
            </a:r>
          </a:p>
          <a:p>
            <a:r>
              <a:rPr lang="en-US" dirty="0"/>
              <a:t>• Together with other post-communist East-European countries, Poles belong to the</a:t>
            </a:r>
          </a:p>
          <a:p>
            <a:r>
              <a:rPr lang="en-US" dirty="0"/>
              <a:t>most conservative societies in the EU, as far as gender equality is concerned.</a:t>
            </a:r>
          </a:p>
          <a:p>
            <a:r>
              <a:rPr lang="en-US" dirty="0"/>
              <a:t>• The government runs some programs counteracting gender stereotypes, however,</a:t>
            </a:r>
          </a:p>
          <a:p>
            <a:r>
              <a:rPr lang="en-US" dirty="0"/>
              <a:t>the scale of these programs is quite limited.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39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1DFB96-4074-48BE-951E-A0F86408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Equality-stereotypes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49690-D5BC-4F43-8D5E-ED748BEC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One of the most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stereotype</a:t>
            </a:r>
            <a:r>
              <a:rPr lang="pl-PL" dirty="0"/>
              <a:t> </a:t>
            </a:r>
            <a:r>
              <a:rPr lang="pl-PL" dirty="0" err="1"/>
              <a:t>concerning</a:t>
            </a:r>
            <a:r>
              <a:rPr lang="pl-PL" dirty="0"/>
              <a:t> </a:t>
            </a:r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:</a:t>
            </a:r>
          </a:p>
          <a:p>
            <a:r>
              <a:rPr lang="pl-PL" dirty="0"/>
              <a:t>- WOMEN ARE BETTER EDUCATED THEN MEN – BUT MEN STILL EARN MORE</a:t>
            </a:r>
          </a:p>
          <a:p>
            <a:r>
              <a:rPr lang="pl-PL" dirty="0"/>
              <a:t>- KEY MANAGMENT PERSONNEL POSITIONS ARE HELD MOSTLY BY MEN</a:t>
            </a:r>
          </a:p>
          <a:p>
            <a:r>
              <a:rPr lang="pl-PL" dirty="0"/>
              <a:t>- WOMEN HOLD TWO FULL TIME JOBS AT THE SAME TIME- AT PAID POSITION AND AT HOME</a:t>
            </a:r>
          </a:p>
          <a:p>
            <a:r>
              <a:rPr lang="pl-PL" dirty="0"/>
              <a:t>- WOMEN ARE OFTEN TARGET OF DOMESTIC VIOLENCE</a:t>
            </a:r>
          </a:p>
          <a:p>
            <a:r>
              <a:rPr lang="pl-PL" dirty="0"/>
              <a:t>-WOMEN ARE VICTIMS OF POOR PRO-FAMILY POLICY</a:t>
            </a:r>
          </a:p>
        </p:txBody>
      </p:sp>
    </p:spTree>
    <p:extLst>
      <p:ext uri="{BB962C8B-B14F-4D97-AF65-F5344CB8AC3E}">
        <p14:creationId xmlns:p14="http://schemas.microsoft.com/office/powerpoint/2010/main" val="228806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2108D-9C7B-40CD-A47A-4ADC2652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-</a:t>
            </a:r>
            <a:r>
              <a:rPr lang="pl-PL" dirty="0" err="1"/>
              <a:t>stereotypes</a:t>
            </a:r>
            <a:r>
              <a:rPr lang="pl-PL" dirty="0"/>
              <a:t>-</a:t>
            </a:r>
            <a:r>
              <a:rPr lang="pl-PL" sz="4000" dirty="0"/>
              <a:t>COMMENTS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6C1AE7-DBFD-4063-B2F9-14F62F8D1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/>
              <a:t>WOMEN ARE BETTER EDUCATED THEN MEN – BUT MEN STILL EARN MORE</a:t>
            </a:r>
            <a:endParaRPr lang="pl-PL" sz="2800" dirty="0"/>
          </a:p>
          <a:p>
            <a:pPr algn="ctr"/>
            <a:r>
              <a:rPr lang="pl-PL" dirty="0" err="1"/>
              <a:t>It’s</a:t>
            </a:r>
            <a:r>
              <a:rPr lang="pl-PL" dirty="0"/>
              <a:t> not </a:t>
            </a:r>
            <a:r>
              <a:rPr lang="pl-PL" dirty="0" err="1"/>
              <a:t>completely</a:t>
            </a:r>
            <a:r>
              <a:rPr lang="pl-PL" dirty="0"/>
              <a:t> </a:t>
            </a:r>
            <a:r>
              <a:rPr lang="pl-PL" dirty="0" err="1"/>
              <a:t>true</a:t>
            </a:r>
            <a:r>
              <a:rPr lang="pl-PL" dirty="0"/>
              <a:t>. In Poland for the same </a:t>
            </a:r>
            <a:r>
              <a:rPr lang="pl-PL" dirty="0" err="1"/>
              <a:t>job</a:t>
            </a:r>
            <a:r>
              <a:rPr lang="pl-PL" dirty="0"/>
              <a:t> </a:t>
            </a:r>
            <a:r>
              <a:rPr lang="pl-PL" dirty="0" err="1"/>
              <a:t>women</a:t>
            </a:r>
            <a:r>
              <a:rPr lang="pl-PL" dirty="0"/>
              <a:t> and men </a:t>
            </a:r>
            <a:r>
              <a:rPr lang="pl-PL" dirty="0" err="1"/>
              <a:t>earn</a:t>
            </a:r>
            <a:r>
              <a:rPr lang="pl-PL" dirty="0"/>
              <a:t> the same. The </a:t>
            </a:r>
            <a:r>
              <a:rPr lang="pl-PL" dirty="0" err="1"/>
              <a:t>salary</a:t>
            </a:r>
            <a:r>
              <a:rPr lang="pl-PL" dirty="0"/>
              <a:t> </a:t>
            </a:r>
            <a:r>
              <a:rPr lang="pl-PL" dirty="0" err="1"/>
              <a:t>depends</a:t>
            </a:r>
            <a:r>
              <a:rPr lang="pl-PL" dirty="0"/>
              <a:t> not on the </a:t>
            </a:r>
            <a:r>
              <a:rPr lang="pl-PL" dirty="0" err="1"/>
              <a:t>gender</a:t>
            </a:r>
            <a:r>
              <a:rPr lang="pl-PL" dirty="0"/>
              <a:t> but on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experience</a:t>
            </a:r>
            <a:r>
              <a:rPr lang="pl-PL" dirty="0"/>
              <a:t> and </a:t>
            </a:r>
            <a:r>
              <a:rPr lang="pl-PL" dirty="0" err="1"/>
              <a:t>qualifications</a:t>
            </a:r>
            <a:r>
              <a:rPr lang="pl-PL" dirty="0"/>
              <a:t>.</a:t>
            </a:r>
          </a:p>
          <a:p>
            <a:pPr algn="ctr"/>
            <a:r>
              <a:rPr lang="pl-PL" dirty="0" err="1"/>
              <a:t>It’s</a:t>
            </a:r>
            <a:r>
              <a:rPr lang="pl-PL" dirty="0"/>
              <a:t> a </a:t>
            </a:r>
            <a:r>
              <a:rPr lang="pl-PL" dirty="0" err="1"/>
              <a:t>fact</a:t>
            </a:r>
            <a:r>
              <a:rPr lang="pl-PL" dirty="0"/>
              <a:t> men do most of </a:t>
            </a:r>
            <a:r>
              <a:rPr lang="pl-PL" dirty="0" err="1"/>
              <a:t>difficult</a:t>
            </a:r>
            <a:r>
              <a:rPr lang="pl-PL" dirty="0"/>
              <a:t> and </a:t>
            </a:r>
            <a:r>
              <a:rPr lang="pl-PL" dirty="0" err="1"/>
              <a:t>dangerous</a:t>
            </a:r>
            <a:r>
              <a:rPr lang="pl-PL" dirty="0"/>
              <a:t> </a:t>
            </a:r>
            <a:r>
              <a:rPr lang="pl-PL" dirty="0" err="1"/>
              <a:t>jobs</a:t>
            </a:r>
            <a:r>
              <a:rPr lang="pl-PL" dirty="0"/>
              <a:t> –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earnings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higher</a:t>
            </a:r>
            <a:r>
              <a:rPr lang="pl-PL" dirty="0"/>
              <a:t>.</a:t>
            </a:r>
          </a:p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24559E-9DCE-4773-8643-0D115982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312" y="412601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9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F9D94-A932-4C4F-85F4-032CCA09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-</a:t>
            </a:r>
            <a:r>
              <a:rPr lang="pl-PL" dirty="0" err="1"/>
              <a:t>stereotypes</a:t>
            </a:r>
            <a:r>
              <a:rPr lang="pl-PL" dirty="0"/>
              <a:t>-</a:t>
            </a:r>
            <a:r>
              <a:rPr lang="pl-PL" sz="4000" dirty="0"/>
              <a:t>COMMENTS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BB9DA5-F6A9-4933-9FAC-B126BA55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KEY MANAGMENT PERSONNEL POSITIONS ARE HELD MOSTLY BY MEN</a:t>
            </a:r>
            <a:endParaRPr lang="pl-PL" dirty="0"/>
          </a:p>
          <a:p>
            <a:pPr algn="ctr"/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partly</a:t>
            </a:r>
            <a:r>
              <a:rPr lang="pl-PL" dirty="0"/>
              <a:t> </a:t>
            </a:r>
            <a:r>
              <a:rPr lang="pl-PL" dirty="0" err="1"/>
              <a:t>true</a:t>
            </a:r>
            <a:r>
              <a:rPr lang="pl-PL" dirty="0"/>
              <a:t>. The </a:t>
            </a:r>
            <a:r>
              <a:rPr lang="pl-PL" dirty="0" err="1"/>
              <a:t>reasons</a:t>
            </a:r>
            <a:r>
              <a:rPr lang="pl-PL" dirty="0"/>
              <a:t> of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:</a:t>
            </a:r>
          </a:p>
          <a:p>
            <a:r>
              <a:rPr lang="pl-PL" dirty="0"/>
              <a:t>-men </a:t>
            </a:r>
            <a:r>
              <a:rPr lang="pl-PL" dirty="0" err="1"/>
              <a:t>stay</a:t>
            </a:r>
            <a:r>
              <a:rPr lang="pl-PL" dirty="0"/>
              <a:t> in the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force</a:t>
            </a:r>
            <a:r>
              <a:rPr lang="pl-PL" dirty="0"/>
              <a:t> </a:t>
            </a:r>
            <a:r>
              <a:rPr lang="pl-PL" dirty="0" err="1"/>
              <a:t>longer</a:t>
            </a:r>
            <a:r>
              <a:rPr lang="pl-PL" dirty="0"/>
              <a:t> (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older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retire</a:t>
            </a:r>
            <a:r>
              <a:rPr lang="pl-PL" dirty="0"/>
              <a:t>)</a:t>
            </a:r>
          </a:p>
          <a:p>
            <a:r>
              <a:rPr lang="pl-PL" dirty="0"/>
              <a:t>-</a:t>
            </a:r>
            <a:r>
              <a:rPr lang="pl-PL" dirty="0" err="1"/>
              <a:t>women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absent</a:t>
            </a:r>
            <a:r>
              <a:rPr lang="pl-PL" dirty="0"/>
              <a:t> from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materinity</a:t>
            </a:r>
            <a:r>
              <a:rPr lang="pl-PL" dirty="0"/>
              <a:t> </a:t>
            </a:r>
            <a:r>
              <a:rPr lang="pl-PL" dirty="0" err="1"/>
              <a:t>leaves</a:t>
            </a:r>
            <a:r>
              <a:rPr lang="pl-PL" dirty="0"/>
              <a:t>,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11AF262-9EA1-4530-8F4A-EBC4AB76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11" y="3563006"/>
            <a:ext cx="4176889" cy="27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0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57F52-E840-437F-A61B-90A92EC8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-</a:t>
            </a:r>
            <a:r>
              <a:rPr lang="pl-PL" dirty="0" err="1"/>
              <a:t>stereotypes</a:t>
            </a:r>
            <a:r>
              <a:rPr lang="pl-PL" dirty="0"/>
              <a:t>-</a:t>
            </a:r>
            <a:r>
              <a:rPr lang="pl-PL" sz="4000" dirty="0"/>
              <a:t>COMMENTS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1439C0-C389-4ACD-BFAD-40F1589A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WOMEN HOLD TWO FULL TIME JOBS AT THE SAME TIME- AT PAID POSITION AND AT HOME</a:t>
            </a:r>
            <a:endParaRPr lang="pl-PL" dirty="0"/>
          </a:p>
          <a:p>
            <a:pPr algn="ctr"/>
            <a:r>
              <a:rPr lang="pl-PL" dirty="0" err="1"/>
              <a:t>Partly</a:t>
            </a:r>
            <a:r>
              <a:rPr lang="pl-PL" dirty="0"/>
              <a:t> </a:t>
            </a:r>
            <a:r>
              <a:rPr lang="pl-PL" dirty="0" err="1"/>
              <a:t>true</a:t>
            </a:r>
            <a:r>
              <a:rPr lang="pl-PL" dirty="0"/>
              <a:t>. It </a:t>
            </a:r>
            <a:r>
              <a:rPr lang="pl-PL" dirty="0" err="1"/>
              <a:t>happens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. But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quite</a:t>
            </a:r>
            <a:r>
              <a:rPr lang="pl-PL" dirty="0"/>
              <a:t>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man</a:t>
            </a:r>
            <a:r>
              <a:rPr lang="pl-PL" dirty="0"/>
              <a:t> and </a:t>
            </a:r>
            <a:r>
              <a:rPr lang="pl-PL" dirty="0" err="1"/>
              <a:t>woman</a:t>
            </a:r>
            <a:r>
              <a:rPr lang="pl-PL" dirty="0"/>
              <a:t> </a:t>
            </a:r>
            <a:r>
              <a:rPr lang="pl-PL" dirty="0" err="1"/>
              <a:t>take</a:t>
            </a:r>
            <a:r>
              <a:rPr lang="pl-PL" dirty="0"/>
              <a:t> </a:t>
            </a:r>
            <a:r>
              <a:rPr lang="pl-PL" dirty="0" err="1"/>
              <a:t>turns</a:t>
            </a:r>
            <a:r>
              <a:rPr lang="pl-PL" dirty="0"/>
              <a:t> in </a:t>
            </a:r>
            <a:r>
              <a:rPr lang="pl-PL" dirty="0" err="1"/>
              <a:t>household</a:t>
            </a:r>
            <a:r>
              <a:rPr lang="pl-PL" dirty="0"/>
              <a:t> </a:t>
            </a:r>
            <a:r>
              <a:rPr lang="pl-PL" dirty="0" err="1"/>
              <a:t>duties</a:t>
            </a:r>
            <a:r>
              <a:rPr lang="pl-PL" dirty="0"/>
              <a:t> and </a:t>
            </a:r>
            <a:r>
              <a:rPr lang="pl-PL" dirty="0" err="1"/>
              <a:t>fathers</a:t>
            </a:r>
            <a:r>
              <a:rPr lang="pl-PL" dirty="0"/>
              <a:t> </a:t>
            </a:r>
            <a:r>
              <a:rPr lang="pl-PL" dirty="0" err="1"/>
              <a:t>take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of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kids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2557F9-C447-4367-BA0B-6737E9BB0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86" y="3368795"/>
            <a:ext cx="3678237" cy="25002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CBEADBC-75F7-4AA1-9A53-32D759F8D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33" y="3368795"/>
            <a:ext cx="3678237" cy="24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4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6832A2-4145-4A8E-9442-93716B43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-</a:t>
            </a:r>
            <a:r>
              <a:rPr lang="pl-PL" dirty="0" err="1"/>
              <a:t>stereotypes</a:t>
            </a:r>
            <a:r>
              <a:rPr lang="pl-PL" dirty="0"/>
              <a:t>-</a:t>
            </a:r>
            <a:r>
              <a:rPr lang="pl-PL" sz="4000" dirty="0"/>
              <a:t>COMMENTS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00561C-AEF0-4487-B5A9-5415034AD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WOMEN ARE OFTEN TARGET OF DOMESTIC VIOLENCE</a:t>
            </a:r>
            <a:endParaRPr lang="pl-PL" dirty="0"/>
          </a:p>
          <a:p>
            <a:pPr algn="ctr"/>
            <a:r>
              <a:rPr lang="pl-PL" dirty="0"/>
              <a:t>Not </a:t>
            </a:r>
            <a:r>
              <a:rPr lang="pl-PL" dirty="0" err="1"/>
              <a:t>true</a:t>
            </a:r>
            <a:r>
              <a:rPr lang="pl-PL" dirty="0"/>
              <a:t>.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was </a:t>
            </a:r>
            <a:r>
              <a:rPr lang="pl-PL" dirty="0" err="1"/>
              <a:t>carried</a:t>
            </a:r>
            <a:r>
              <a:rPr lang="pl-PL" dirty="0"/>
              <a:t> out in 2012 </a:t>
            </a:r>
            <a:r>
              <a:rPr lang="pl-PL" dirty="0" err="1"/>
              <a:t>showed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:</a:t>
            </a:r>
          </a:p>
          <a:p>
            <a:pPr algn="ctr"/>
            <a:r>
              <a:rPr lang="pl-PL" dirty="0"/>
              <a:t>- 11 % of </a:t>
            </a:r>
            <a:r>
              <a:rPr lang="pl-PL" dirty="0" err="1"/>
              <a:t>women</a:t>
            </a:r>
            <a:r>
              <a:rPr lang="pl-PL" dirty="0"/>
              <a:t> </a:t>
            </a:r>
            <a:r>
              <a:rPr lang="pl-PL" dirty="0" err="1"/>
              <a:t>told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victims</a:t>
            </a:r>
            <a:r>
              <a:rPr lang="pl-PL" dirty="0"/>
              <a:t> of </a:t>
            </a:r>
            <a:r>
              <a:rPr lang="pl-PL" dirty="0" err="1"/>
              <a:t>domestic</a:t>
            </a:r>
            <a:r>
              <a:rPr lang="pl-PL" dirty="0"/>
              <a:t> </a:t>
            </a:r>
            <a:r>
              <a:rPr lang="pl-PL" dirty="0" err="1"/>
              <a:t>violence</a:t>
            </a:r>
            <a:r>
              <a:rPr lang="pl-PL" dirty="0"/>
              <a:t> </a:t>
            </a:r>
          </a:p>
          <a:p>
            <a:pPr algn="ctr"/>
            <a:r>
              <a:rPr lang="pl-PL" dirty="0"/>
              <a:t>- 10 % of men </a:t>
            </a:r>
            <a:r>
              <a:rPr lang="en-US" dirty="0"/>
              <a:t>told they were victims of domestic violence </a:t>
            </a:r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207044-DE27-4066-BA10-1D8F8AC5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44" y="3620061"/>
            <a:ext cx="3484033" cy="24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4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C89E6-92B2-4F9A-8D65-BCC17A3A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-</a:t>
            </a:r>
            <a:r>
              <a:rPr lang="pl-PL" dirty="0" err="1"/>
              <a:t>stereotypes</a:t>
            </a:r>
            <a:r>
              <a:rPr lang="pl-PL" dirty="0"/>
              <a:t>-</a:t>
            </a:r>
            <a:r>
              <a:rPr lang="pl-PL" sz="4000" dirty="0"/>
              <a:t>COMMENTS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D5C738-0306-403F-8D98-46D90320E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WOMEN ARE VICTIMS OF POOR PRO-FAMILY POLICY</a:t>
            </a:r>
          </a:p>
          <a:p>
            <a:pPr algn="ctr"/>
            <a:r>
              <a:rPr lang="pl-PL" dirty="0" err="1"/>
              <a:t>Partly</a:t>
            </a:r>
            <a:r>
              <a:rPr lang="pl-PL" dirty="0"/>
              <a:t> </a:t>
            </a:r>
            <a:r>
              <a:rPr lang="pl-PL" dirty="0" err="1"/>
              <a:t>true</a:t>
            </a:r>
            <a:r>
              <a:rPr lang="pl-PL" dirty="0"/>
              <a:t>. In 2016 in Poland pro-family policy was </a:t>
            </a:r>
            <a:r>
              <a:rPr lang="pl-PL" dirty="0" err="1"/>
              <a:t>introduced</a:t>
            </a:r>
            <a:r>
              <a:rPr lang="pl-PL" dirty="0"/>
              <a:t>. It </a:t>
            </a:r>
            <a:r>
              <a:rPr lang="pl-PL" dirty="0" err="1"/>
              <a:t>means</a:t>
            </a:r>
            <a:r>
              <a:rPr lang="pl-PL" dirty="0"/>
              <a:t> </a:t>
            </a:r>
            <a:r>
              <a:rPr lang="pl-PL" dirty="0" err="1"/>
              <a:t>each</a:t>
            </a:r>
            <a:r>
              <a:rPr lang="pl-PL" dirty="0"/>
              <a:t> family </a:t>
            </a:r>
            <a:r>
              <a:rPr lang="pl-PL" dirty="0" err="1"/>
              <a:t>gets</a:t>
            </a:r>
            <a:r>
              <a:rPr lang="pl-PL" dirty="0"/>
              <a:t> the </a:t>
            </a:r>
            <a:r>
              <a:rPr lang="pl-PL" dirty="0" err="1"/>
              <a:t>money</a:t>
            </a:r>
            <a:r>
              <a:rPr lang="pl-PL" dirty="0"/>
              <a:t> for </a:t>
            </a: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/>
              <a:t>kid</a:t>
            </a:r>
            <a:r>
              <a:rPr lang="pl-PL" dirty="0"/>
              <a:t> (500+) –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means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kids</a:t>
            </a:r>
            <a:r>
              <a:rPr lang="pl-PL" dirty="0"/>
              <a:t>=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money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F0A210-3416-4BF2-BE10-90F679DE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81" y="2938991"/>
            <a:ext cx="5953125" cy="32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A2C276-0351-446E-B0E5-6F96C68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Equality-facts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3D1A3-8079-4679-A85B-52ADF9A1C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err="1"/>
              <a:t>European</a:t>
            </a:r>
            <a:r>
              <a:rPr lang="pl-PL" sz="2400" dirty="0"/>
              <a:t> </a:t>
            </a:r>
            <a:r>
              <a:rPr lang="pl-PL" sz="2400" dirty="0" err="1"/>
              <a:t>Institute</a:t>
            </a:r>
            <a:r>
              <a:rPr lang="pl-PL" sz="2400" dirty="0"/>
              <a:t> for </a:t>
            </a:r>
            <a:r>
              <a:rPr lang="pl-PL" sz="2400" dirty="0" err="1"/>
              <a:t>Gender</a:t>
            </a:r>
            <a:r>
              <a:rPr lang="pl-PL" sz="2400" dirty="0"/>
              <a:t> </a:t>
            </a:r>
            <a:r>
              <a:rPr lang="pl-PL" sz="2400" dirty="0" err="1"/>
              <a:t>Equality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en-US" sz="2400" dirty="0"/>
              <a:t>a full-fledged European Union agency for gender equality. The Gender Equality Index</a:t>
            </a:r>
            <a:r>
              <a:rPr lang="pl-PL" sz="2400" dirty="0"/>
              <a:t> (</a:t>
            </a:r>
            <a:r>
              <a:rPr lang="en-US" sz="2400" dirty="0"/>
              <a:t>is an index for measurement of gender disparity</a:t>
            </a:r>
            <a:r>
              <a:rPr lang="pl-PL" sz="2400" dirty="0"/>
              <a:t>)</a:t>
            </a:r>
            <a:r>
              <a:rPr lang="en-US" sz="2400" dirty="0"/>
              <a:t> was published in 2013 and 2015. In October 2017, the third edition was released. </a:t>
            </a:r>
            <a:r>
              <a:rPr lang="pl-PL" sz="2400" dirty="0" err="1"/>
              <a:t>European</a:t>
            </a:r>
            <a:r>
              <a:rPr lang="pl-PL" sz="2400" dirty="0"/>
              <a:t> Union index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litttle</a:t>
            </a:r>
            <a:r>
              <a:rPr lang="pl-PL" sz="2400" dirty="0"/>
              <a:t> </a:t>
            </a:r>
            <a:r>
              <a:rPr lang="pl-PL" sz="2400" dirty="0" err="1"/>
              <a:t>over</a:t>
            </a:r>
            <a:r>
              <a:rPr lang="pl-PL" sz="2400" dirty="0"/>
              <a:t> 50% </a:t>
            </a:r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means</a:t>
            </a:r>
            <a:r>
              <a:rPr lang="pl-PL" sz="2400" dirty="0"/>
              <a:t> EU </a:t>
            </a:r>
            <a:r>
              <a:rPr lang="pl-PL" sz="2400" dirty="0" err="1"/>
              <a:t>is</a:t>
            </a:r>
            <a:r>
              <a:rPr lang="pl-PL" sz="2400" dirty="0"/>
              <a:t> half-</a:t>
            </a:r>
            <a:r>
              <a:rPr lang="pl-PL" sz="2400" dirty="0" err="1"/>
              <a:t>way</a:t>
            </a:r>
            <a:r>
              <a:rPr lang="pl-PL" sz="2400" dirty="0"/>
              <a:t> to </a:t>
            </a:r>
            <a:r>
              <a:rPr lang="pl-PL" sz="2400" dirty="0" err="1"/>
              <a:t>gender</a:t>
            </a:r>
            <a:r>
              <a:rPr lang="pl-PL" sz="2400" dirty="0"/>
              <a:t> </a:t>
            </a:r>
            <a:r>
              <a:rPr lang="pl-PL" sz="2400" dirty="0" err="1"/>
              <a:t>equality</a:t>
            </a:r>
            <a:r>
              <a:rPr lang="pl-PL" sz="2400" dirty="0"/>
              <a:t>. </a:t>
            </a:r>
          </a:p>
          <a:p>
            <a:pPr algn="ctr"/>
            <a:r>
              <a:rPr lang="pl-PL" sz="2400" dirty="0"/>
              <a:t>Poland </a:t>
            </a:r>
            <a:r>
              <a:rPr lang="pl-PL" sz="2400" dirty="0" err="1"/>
              <a:t>got</a:t>
            </a:r>
            <a:r>
              <a:rPr lang="pl-PL" sz="2400" dirty="0"/>
              <a:t> </a:t>
            </a:r>
            <a:r>
              <a:rPr lang="pl-PL" sz="2400" dirty="0" err="1"/>
              <a:t>almost</a:t>
            </a:r>
            <a:r>
              <a:rPr lang="pl-PL" sz="2400" dirty="0"/>
              <a:t> 44%.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0B326A-65CE-4260-946F-F64C4D2F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80" y="3533690"/>
            <a:ext cx="2476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DE94CC-FB38-425B-ACF5-13910067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Equality-facts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F35C10-CA19-4775-8B24-65579AB2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world</a:t>
            </a:r>
            <a:r>
              <a:rPr lang="pl-PL" dirty="0"/>
              <a:t> </a:t>
            </a:r>
            <a:r>
              <a:rPr lang="pl-PL" dirty="0" err="1"/>
              <a:t>Economic</a:t>
            </a:r>
            <a:r>
              <a:rPr lang="pl-PL" dirty="0"/>
              <a:t> Forum </a:t>
            </a:r>
            <a:r>
              <a:rPr lang="pl-PL" i="1" dirty="0"/>
              <a:t>(a</a:t>
            </a:r>
            <a:r>
              <a:rPr lang="en-US" i="1" dirty="0"/>
              <a:t>n independent international organization committed to improving the state of the world by engaging business, political, academic and other leaders of society to shape global, regional and industry agendas</a:t>
            </a:r>
            <a:r>
              <a:rPr lang="pl-PL" i="1" dirty="0"/>
              <a:t>) </a:t>
            </a:r>
            <a:r>
              <a:rPr lang="pl-PL" dirty="0"/>
              <a:t>in 2014 </a:t>
            </a:r>
            <a:r>
              <a:rPr lang="pl-PL" dirty="0" err="1"/>
              <a:t>published</a:t>
            </a:r>
            <a:r>
              <a:rPr lang="pl-PL" dirty="0"/>
              <a:t> report – </a:t>
            </a:r>
            <a:r>
              <a:rPr lang="pl-PL" dirty="0" err="1"/>
              <a:t>summary</a:t>
            </a:r>
            <a:r>
              <a:rPr lang="pl-PL" dirty="0"/>
              <a:t> of </a:t>
            </a:r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</a:t>
            </a:r>
            <a:r>
              <a:rPr lang="pl-PL" dirty="0" err="1"/>
              <a:t>issues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the </a:t>
            </a:r>
            <a:r>
              <a:rPr lang="pl-PL" dirty="0" err="1"/>
              <a:t>world</a:t>
            </a:r>
            <a:r>
              <a:rPr lang="pl-PL" dirty="0"/>
              <a:t>. Poland </a:t>
            </a:r>
            <a:r>
              <a:rPr lang="pl-PL" dirty="0" err="1"/>
              <a:t>is</a:t>
            </a:r>
            <a:r>
              <a:rPr lang="pl-PL" dirty="0"/>
              <a:t> 57 (out of 142 </a:t>
            </a:r>
            <a:r>
              <a:rPr lang="pl-PL" dirty="0" err="1"/>
              <a:t>countries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2244BA-385C-40F5-987C-1D2EE9CB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22308"/>
            <a:ext cx="7020808" cy="24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3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B54D9-5611-4CE4-8D0A-DEEA38B0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Equality-facts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006059-FCA9-43E5-9186-3A026204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According</a:t>
            </a:r>
            <a:r>
              <a:rPr lang="pl-PL" dirty="0"/>
              <a:t> to the report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women</a:t>
            </a:r>
            <a:r>
              <a:rPr lang="pl-PL" dirty="0"/>
              <a:t>:</a:t>
            </a:r>
          </a:p>
          <a:p>
            <a:r>
              <a:rPr lang="pl-PL" sz="2800" dirty="0"/>
              <a:t>-</a:t>
            </a:r>
            <a:r>
              <a:rPr lang="pl-PL" sz="2800" dirty="0" err="1"/>
              <a:t>earn</a:t>
            </a:r>
            <a:r>
              <a:rPr lang="pl-PL" sz="2800" dirty="0"/>
              <a:t> 53% of </a:t>
            </a:r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Polish</a:t>
            </a:r>
            <a:r>
              <a:rPr lang="pl-PL" sz="2800" dirty="0"/>
              <a:t> men </a:t>
            </a:r>
            <a:r>
              <a:rPr lang="pl-PL" sz="2800" dirty="0" err="1"/>
              <a:t>earn</a:t>
            </a:r>
            <a:r>
              <a:rPr lang="pl-PL" sz="2800" dirty="0"/>
              <a:t>;</a:t>
            </a:r>
          </a:p>
          <a:p>
            <a:r>
              <a:rPr lang="pl-PL" sz="2800" dirty="0"/>
              <a:t>- </a:t>
            </a:r>
            <a:r>
              <a:rPr lang="pl-PL" sz="2800" dirty="0" err="1"/>
              <a:t>take</a:t>
            </a:r>
            <a:r>
              <a:rPr lang="pl-PL" sz="2800" dirty="0"/>
              <a:t> </a:t>
            </a:r>
            <a:r>
              <a:rPr lang="pl-PL" sz="2800" dirty="0" err="1"/>
              <a:t>only</a:t>
            </a:r>
            <a:r>
              <a:rPr lang="pl-PL" sz="2800" dirty="0"/>
              <a:t> 32% </a:t>
            </a:r>
            <a:r>
              <a:rPr lang="pl-PL" sz="2800" dirty="0" err="1"/>
              <a:t>seats</a:t>
            </a:r>
            <a:r>
              <a:rPr lang="pl-PL" sz="2800" dirty="0"/>
              <a:t> in the </a:t>
            </a:r>
            <a:r>
              <a:rPr lang="pl-PL" sz="2800" dirty="0" err="1"/>
              <a:t>parliament</a:t>
            </a:r>
            <a:r>
              <a:rPr lang="pl-PL" sz="2800" dirty="0"/>
              <a:t>;</a:t>
            </a:r>
          </a:p>
          <a:p>
            <a:r>
              <a:rPr lang="pl-PL" sz="2800" dirty="0"/>
              <a:t>- </a:t>
            </a:r>
            <a:r>
              <a:rPr lang="pl-PL" sz="2800" dirty="0" err="1"/>
              <a:t>take</a:t>
            </a:r>
            <a:r>
              <a:rPr lang="pl-PL" sz="2800" dirty="0"/>
              <a:t> 50% less </a:t>
            </a:r>
            <a:r>
              <a:rPr lang="pl-PL" sz="2800" dirty="0" err="1"/>
              <a:t>higher</a:t>
            </a:r>
            <a:r>
              <a:rPr lang="pl-PL" sz="2800" dirty="0"/>
              <a:t> </a:t>
            </a:r>
            <a:r>
              <a:rPr lang="pl-PL" sz="2800" dirty="0" err="1"/>
              <a:t>positions</a:t>
            </a:r>
            <a:r>
              <a:rPr lang="pl-PL" sz="2800" dirty="0"/>
              <a:t> in </a:t>
            </a:r>
            <a:r>
              <a:rPr lang="pl-PL" sz="2800" dirty="0" err="1"/>
              <a:t>job</a:t>
            </a:r>
            <a:r>
              <a:rPr lang="pl-PL" sz="2800" dirty="0"/>
              <a:t> </a:t>
            </a:r>
            <a:r>
              <a:rPr lang="pl-PL" sz="2800" dirty="0" err="1"/>
              <a:t>than</a:t>
            </a:r>
            <a:r>
              <a:rPr lang="pl-PL" sz="2800" dirty="0"/>
              <a:t> men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Powiększenie slajdu 4">
                <a:extLst>
                  <a:ext uri="{FF2B5EF4-FFF2-40B4-BE49-F238E27FC236}">
                    <a16:creationId xmlns:a16="http://schemas.microsoft.com/office/drawing/2014/main" id="{96784A06-D7EA-42CE-A157-A86BA1241D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2733984"/>
                  </p:ext>
                </p:extLst>
              </p:nvPr>
            </p:nvGraphicFramePr>
            <p:xfrm>
              <a:off x="-655103" y="3239262"/>
              <a:ext cx="3048000" cy="1714500"/>
            </p:xfrm>
            <a:graphic>
              <a:graphicData uri="http://schemas.microsoft.com/office/powerpoint/2016/slidezoom">
                <pslz:sldZm>
                  <pslz:sldZmObj sldId="260" cId="2288060314">
                    <pslz:zmPr id="{45CC264C-94AB-4526-9555-DDE7D0EDEB1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Powiększenie slajdu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6784A06-D7EA-42CE-A157-A86BA1241D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55103" y="323926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52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D77BD0-80AE-4DC7-B60F-136FEC84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- </a:t>
            </a:r>
            <a:r>
              <a:rPr lang="pl-PL" dirty="0" err="1"/>
              <a:t>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363D83-7A56-4F58-9E04-D98760826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The policy on </a:t>
            </a:r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in Poland was </a:t>
            </a:r>
            <a:r>
              <a:rPr lang="pl-PL" dirty="0" err="1"/>
              <a:t>thoroughly</a:t>
            </a:r>
            <a:r>
              <a:rPr lang="pl-PL" dirty="0"/>
              <a:t> </a:t>
            </a:r>
            <a:r>
              <a:rPr lang="pl-PL" dirty="0" err="1"/>
              <a:t>studied</a:t>
            </a:r>
            <a:r>
              <a:rPr lang="pl-PL" dirty="0"/>
              <a:t>  </a:t>
            </a:r>
            <a:r>
              <a:rPr lang="en-US" dirty="0"/>
              <a:t>by the European Parliament’s Committee on Women’s</a:t>
            </a:r>
            <a:r>
              <a:rPr lang="pl-PL" dirty="0"/>
              <a:t> </a:t>
            </a:r>
            <a:r>
              <a:rPr lang="en-US" dirty="0"/>
              <a:t>Rights and Gender Equality and commissioned, overseen and published by the</a:t>
            </a:r>
            <a:r>
              <a:rPr lang="pl-PL" dirty="0"/>
              <a:t> </a:t>
            </a:r>
            <a:r>
              <a:rPr lang="en-US" dirty="0"/>
              <a:t>Policy Department for Citizens’ Rights and Constitutional Affairs.</a:t>
            </a:r>
            <a:r>
              <a:rPr lang="pl-PL" dirty="0"/>
              <a:t> </a:t>
            </a:r>
            <a:r>
              <a:rPr lang="en-US" dirty="0"/>
              <a:t>The study</a:t>
            </a:r>
            <a:r>
              <a:rPr lang="pl-PL" dirty="0"/>
              <a:t> </a:t>
            </a:r>
            <a:r>
              <a:rPr lang="en-US" dirty="0"/>
              <a:t>presents a review of the most important legislation, institutional arrangements</a:t>
            </a:r>
            <a:r>
              <a:rPr lang="pl-PL" dirty="0"/>
              <a:t> </a:t>
            </a:r>
            <a:r>
              <a:rPr lang="en-US" dirty="0"/>
              <a:t>and policy programs with regard to gender equality in Poland.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147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C1BF2-B5D7-4E09-9AE3-A5CEE0B3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- </a:t>
            </a:r>
            <a:r>
              <a:rPr lang="pl-PL" dirty="0" err="1"/>
              <a:t>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59A219-26D4-48FE-8FC4-6D679CBF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Equal participation in politics and in economic decision</a:t>
            </a:r>
            <a:r>
              <a:rPr lang="pl-PL" b="1" dirty="0"/>
              <a:t> </a:t>
            </a:r>
            <a:r>
              <a:rPr lang="en-US" b="1" dirty="0"/>
              <a:t>making</a:t>
            </a:r>
          </a:p>
          <a:p>
            <a:r>
              <a:rPr lang="en-US" b="1" dirty="0"/>
              <a:t>KEY FINDINGS</a:t>
            </a:r>
          </a:p>
          <a:p>
            <a:r>
              <a:rPr lang="en-US" dirty="0"/>
              <a:t>• Since 2011, an electoral gender quota system is in force. The new system leads</a:t>
            </a:r>
          </a:p>
          <a:p>
            <a:r>
              <a:rPr lang="en-US" dirty="0"/>
              <a:t>to a considerable increase in female candidates, but female MPs still represent slightly</a:t>
            </a:r>
          </a:p>
          <a:p>
            <a:r>
              <a:rPr lang="en-US" dirty="0"/>
              <a:t>more than a quarter of all seats in the Parliament.</a:t>
            </a:r>
          </a:p>
          <a:p>
            <a:r>
              <a:rPr lang="en-US" dirty="0"/>
              <a:t>• The current Council of Ministers comprises 24 ministers, among which are six</a:t>
            </a:r>
          </a:p>
          <a:p>
            <a:r>
              <a:rPr lang="en-US" dirty="0"/>
              <a:t>women, including the Prime Minister.</a:t>
            </a:r>
          </a:p>
          <a:p>
            <a:r>
              <a:rPr lang="en-US" dirty="0"/>
              <a:t>• Women comprised 15% of the supervisory boards and 7% of CEOs in 2013, and</a:t>
            </a:r>
          </a:p>
          <a:p>
            <a:r>
              <a:rPr lang="en-US" dirty="0"/>
              <a:t>these figures have not significantly changed since 2010.</a:t>
            </a:r>
          </a:p>
        </p:txBody>
      </p:sp>
    </p:spTree>
    <p:extLst>
      <p:ext uri="{BB962C8B-B14F-4D97-AF65-F5344CB8AC3E}">
        <p14:creationId xmlns:p14="http://schemas.microsoft.com/office/powerpoint/2010/main" val="417218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141A4-DA0C-4848-AEF7-F1D6C73A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- </a:t>
            </a:r>
            <a:r>
              <a:rPr lang="pl-PL" dirty="0" err="1"/>
              <a:t>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CC3EB-BA9C-4794-B79B-FA5EBC6A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Women in the </a:t>
            </a:r>
            <a:r>
              <a:rPr lang="en-US" b="1" dirty="0" err="1"/>
              <a:t>labour</a:t>
            </a:r>
            <a:r>
              <a:rPr lang="en-US" b="1" dirty="0"/>
              <a:t> market</a:t>
            </a:r>
          </a:p>
          <a:p>
            <a:r>
              <a:rPr lang="en-US" dirty="0"/>
              <a:t>KEY FINDINGS</a:t>
            </a:r>
          </a:p>
          <a:p>
            <a:r>
              <a:rPr lang="en-US" dirty="0"/>
              <a:t>• The </a:t>
            </a:r>
            <a:r>
              <a:rPr lang="en-US" dirty="0" err="1"/>
              <a:t>labour</a:t>
            </a:r>
            <a:r>
              <a:rPr lang="en-US" dirty="0"/>
              <a:t> Code guarantees equal treatment and non-discrimination on the</a:t>
            </a:r>
            <a:r>
              <a:rPr lang="pl-PL" dirty="0"/>
              <a:t> </a:t>
            </a:r>
            <a:r>
              <a:rPr lang="en-US" dirty="0" err="1"/>
              <a:t>labour</a:t>
            </a:r>
            <a:r>
              <a:rPr lang="en-US" dirty="0"/>
              <a:t> market. Many of these provisions were adopted in the process of transposition</a:t>
            </a:r>
            <a:r>
              <a:rPr lang="pl-PL" dirty="0"/>
              <a:t> </a:t>
            </a:r>
            <a:r>
              <a:rPr lang="en-US" dirty="0"/>
              <a:t>of the EU Directives.</a:t>
            </a:r>
          </a:p>
          <a:p>
            <a:r>
              <a:rPr lang="en-US" dirty="0"/>
              <a:t>• The gender employment gap is almost 14 percentage points.</a:t>
            </a:r>
          </a:p>
          <a:p>
            <a:r>
              <a:rPr lang="en-US" dirty="0"/>
              <a:t>• According to the official comparative statistics, Poland has one of the smallest</a:t>
            </a:r>
            <a:r>
              <a:rPr lang="pl-PL" dirty="0"/>
              <a:t> </a:t>
            </a:r>
            <a:r>
              <a:rPr lang="en-US" dirty="0"/>
              <a:t>gender pay gaps in the EU (6,4% for 2013). However, the results of the national</a:t>
            </a:r>
            <a:r>
              <a:rPr lang="pl-PL" dirty="0"/>
              <a:t> </a:t>
            </a:r>
            <a:r>
              <a:rPr lang="en-US" dirty="0"/>
              <a:t>research suggest that the gap might be as high as 20-25%.</a:t>
            </a:r>
          </a:p>
          <a:p>
            <a:r>
              <a:rPr lang="en-US" dirty="0"/>
              <a:t>• The level of average women’s pensions is about one third lower than the old-age</a:t>
            </a:r>
          </a:p>
          <a:p>
            <a:r>
              <a:rPr lang="en-US" dirty="0"/>
              <a:t>pension benefit for men.</a:t>
            </a:r>
          </a:p>
        </p:txBody>
      </p:sp>
    </p:spTree>
    <p:extLst>
      <p:ext uri="{BB962C8B-B14F-4D97-AF65-F5344CB8AC3E}">
        <p14:creationId xmlns:p14="http://schemas.microsoft.com/office/powerpoint/2010/main" val="46821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2FA9E-0122-4881-B02B-ACA1EC71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- </a:t>
            </a:r>
            <a:r>
              <a:rPr lang="pl-PL" dirty="0" err="1"/>
              <a:t>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E97A5-8B99-43C6-A096-089D99A0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Reconciliation of work and family life</a:t>
            </a:r>
          </a:p>
          <a:p>
            <a:r>
              <a:rPr lang="en-US" dirty="0"/>
              <a:t>KEY FINDINGS</a:t>
            </a:r>
          </a:p>
          <a:p>
            <a:r>
              <a:rPr lang="en-US" dirty="0"/>
              <a:t>• Poland has considerably reformed the system of parental leave during the last 8</a:t>
            </a:r>
            <a:r>
              <a:rPr lang="pl-PL" dirty="0"/>
              <a:t> </a:t>
            </a:r>
            <a:r>
              <a:rPr lang="en-US" dirty="0"/>
              <a:t>years: (basic and additional) maternity leave was extended to 26 weeks, a new paid</a:t>
            </a:r>
            <a:r>
              <a:rPr lang="pl-PL" dirty="0"/>
              <a:t> </a:t>
            </a:r>
            <a:r>
              <a:rPr lang="en-US" dirty="0"/>
              <a:t>parental leave scheme was introduced (26 weeks) together with two weeks of</a:t>
            </a:r>
            <a:r>
              <a:rPr lang="pl-PL" dirty="0"/>
              <a:t> </a:t>
            </a:r>
            <a:r>
              <a:rPr lang="en-US" dirty="0"/>
              <a:t>paternity leave (one week since 2012) and finally, a parental allowance for the</a:t>
            </a:r>
            <a:r>
              <a:rPr lang="pl-PL" dirty="0"/>
              <a:t> </a:t>
            </a:r>
            <a:r>
              <a:rPr lang="en-US" dirty="0"/>
              <a:t>uninsured was also introduced since 2016.</a:t>
            </a:r>
          </a:p>
          <a:p>
            <a:r>
              <a:rPr lang="en-US" dirty="0"/>
              <a:t>• Using the EU structural funds, the government issued a </a:t>
            </a:r>
            <a:r>
              <a:rPr lang="en-US" dirty="0" err="1"/>
              <a:t>programme</a:t>
            </a:r>
            <a:r>
              <a:rPr lang="en-US" dirty="0"/>
              <a:t> in support of</a:t>
            </a:r>
            <a:r>
              <a:rPr lang="pl-PL" dirty="0"/>
              <a:t> </a:t>
            </a:r>
            <a:r>
              <a:rPr lang="en-US" dirty="0"/>
              <a:t>establishing new childcare services for children under three, but the </a:t>
            </a:r>
            <a:r>
              <a:rPr lang="en-US" dirty="0" err="1"/>
              <a:t>progres</a:t>
            </a:r>
            <a:r>
              <a:rPr lang="pl-PL" dirty="0"/>
              <a:t> </a:t>
            </a:r>
            <a:r>
              <a:rPr lang="en-US" dirty="0"/>
              <a:t>still does not match the demand and needs of working parents.</a:t>
            </a:r>
          </a:p>
          <a:p>
            <a:r>
              <a:rPr lang="en-US" dirty="0"/>
              <a:t>• A semi-universal system of child allowances was introduced in 2016, which</a:t>
            </a:r>
            <a:r>
              <a:rPr lang="pl-PL" dirty="0"/>
              <a:t> </a:t>
            </a:r>
            <a:r>
              <a:rPr lang="en-US" dirty="0"/>
              <a:t>considerably improves financial support for families.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551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52D82-2278-46BF-9A08-35C27933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- </a:t>
            </a:r>
            <a:r>
              <a:rPr lang="pl-PL" dirty="0" err="1"/>
              <a:t>facts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AC7B9E-AEF2-48C2-942B-EE1E00B8F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Eradication of gender based violence</a:t>
            </a:r>
          </a:p>
          <a:p>
            <a:r>
              <a:rPr lang="en-US" dirty="0"/>
              <a:t>KEY FINDINGS</a:t>
            </a:r>
          </a:p>
          <a:p>
            <a:r>
              <a:rPr lang="en-US" dirty="0"/>
              <a:t>• Although official statistics show relatively small numbers with regards to sexual</a:t>
            </a:r>
            <a:r>
              <a:rPr lang="pl-PL" dirty="0"/>
              <a:t> </a:t>
            </a:r>
            <a:r>
              <a:rPr lang="en-US" dirty="0"/>
              <a:t>crimes, alternative studies show that many of the acts of sexual violence are not</a:t>
            </a:r>
            <a:r>
              <a:rPr lang="pl-PL" dirty="0"/>
              <a:t> </a:t>
            </a:r>
            <a:r>
              <a:rPr lang="en-US" dirty="0"/>
              <a:t>reported.</a:t>
            </a:r>
          </a:p>
          <a:p>
            <a:r>
              <a:rPr lang="en-US" dirty="0"/>
              <a:t>• A vast majority of the victims of domestic violence are women (71%) and children</a:t>
            </a:r>
            <a:r>
              <a:rPr lang="pl-PL" dirty="0"/>
              <a:t> </a:t>
            </a:r>
            <a:r>
              <a:rPr lang="en-US" dirty="0"/>
              <a:t>(18%).</a:t>
            </a:r>
          </a:p>
          <a:p>
            <a:r>
              <a:rPr lang="en-US" dirty="0"/>
              <a:t>• The Act on Counteracting Family Violence provides a definition of violence as well</a:t>
            </a:r>
            <a:r>
              <a:rPr lang="pl-PL" dirty="0"/>
              <a:t> </a:t>
            </a:r>
            <a:r>
              <a:rPr lang="en-US" dirty="0"/>
              <a:t>as the basic mechanisms of counteracting and assisting the victims of violence.</a:t>
            </a:r>
          </a:p>
          <a:p>
            <a:r>
              <a:rPr lang="en-US" dirty="0"/>
              <a:t>• Ratification of the Istanbul Convention was approved by the Parliament, as well as</a:t>
            </a:r>
            <a:r>
              <a:rPr lang="pl-PL" dirty="0"/>
              <a:t> </a:t>
            </a:r>
            <a:r>
              <a:rPr lang="en-US" dirty="0"/>
              <a:t>by the President, and the process should be completed this year.</a:t>
            </a:r>
          </a:p>
          <a:p>
            <a:r>
              <a:rPr lang="en-US" dirty="0"/>
              <a:t>• In order to combat trafficking in human beings, the government sets up programs in</a:t>
            </a:r>
            <a:r>
              <a:rPr lang="pl-PL" dirty="0"/>
              <a:t> </a:t>
            </a:r>
            <a:r>
              <a:rPr lang="en-US" dirty="0"/>
              <a:t>cooperation with non-governmental organizations that trace the victims and</a:t>
            </a:r>
            <a:r>
              <a:rPr lang="pl-PL" dirty="0"/>
              <a:t> </a:t>
            </a:r>
            <a:r>
              <a:rPr lang="en-US" dirty="0"/>
              <a:t>that act within transnational networks.</a:t>
            </a:r>
          </a:p>
        </p:txBody>
      </p:sp>
    </p:spTree>
    <p:extLst>
      <p:ext uri="{BB962C8B-B14F-4D97-AF65-F5344CB8AC3E}">
        <p14:creationId xmlns:p14="http://schemas.microsoft.com/office/powerpoint/2010/main" val="35378684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</TotalTime>
  <Words>1268</Words>
  <Application>Microsoft Office PowerPoint</Application>
  <PresentationFormat>Panoramiczny</PresentationFormat>
  <Paragraphs>87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Retrospekcja</vt:lpstr>
      <vt:lpstr>Gender inequality  in Poland</vt:lpstr>
      <vt:lpstr>Gender Equality-facts</vt:lpstr>
      <vt:lpstr>Gender Equality-facts</vt:lpstr>
      <vt:lpstr>Gender Equality-facts</vt:lpstr>
      <vt:lpstr>Gender Equality - facts</vt:lpstr>
      <vt:lpstr>Gender Equality - facts</vt:lpstr>
      <vt:lpstr>Gender Equality - facts</vt:lpstr>
      <vt:lpstr>Gender Equality - facts</vt:lpstr>
      <vt:lpstr>Gender Equality - facts</vt:lpstr>
      <vt:lpstr>Gender Equality - facts</vt:lpstr>
      <vt:lpstr>Gender Equality - facts</vt:lpstr>
      <vt:lpstr>Gender Equality-stereotypes</vt:lpstr>
      <vt:lpstr>Gender Equality-stereotypes-COMMENTS</vt:lpstr>
      <vt:lpstr>Gender Equality-stereotypes-COMMENTS</vt:lpstr>
      <vt:lpstr>Gender Equality-stereotypes-COMMENTS</vt:lpstr>
      <vt:lpstr>Gender Equality-stereotypes-COMMENTS</vt:lpstr>
      <vt:lpstr>Gender Equality-stereotypes-COMMENTS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inequality  in Poland</dc:title>
  <dc:creator>Robert Romanowski</dc:creator>
  <cp:lastModifiedBy>Robert Romanowski</cp:lastModifiedBy>
  <cp:revision>32</cp:revision>
  <dcterms:created xsi:type="dcterms:W3CDTF">2017-12-25T17:36:03Z</dcterms:created>
  <dcterms:modified xsi:type="dcterms:W3CDTF">2018-01-01T11:59:14Z</dcterms:modified>
</cp:coreProperties>
</file>